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260" r:id="rId3"/>
    <p:sldId id="273" r:id="rId4"/>
    <p:sldId id="262" r:id="rId5"/>
    <p:sldId id="263" r:id="rId6"/>
    <p:sldId id="264" r:id="rId7"/>
    <p:sldId id="265" r:id="rId8"/>
    <p:sldId id="266" r:id="rId9"/>
    <p:sldId id="267" r:id="rId10"/>
    <p:sldId id="276" r:id="rId11"/>
    <p:sldId id="268" r:id="rId12"/>
    <p:sldId id="275" r:id="rId13"/>
    <p:sldId id="269" r:id="rId14"/>
    <p:sldId id="274" r:id="rId15"/>
    <p:sldId id="270" r:id="rId16"/>
    <p:sldId id="25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99"/>
    <a:srgbClr val="FFFFFF"/>
    <a:srgbClr val="000000"/>
    <a:srgbClr val="F8C300"/>
    <a:srgbClr val="CCFF99"/>
    <a:srgbClr val="FF6600"/>
    <a:srgbClr val="FFFF66"/>
    <a:srgbClr val="FF00FF"/>
    <a:srgbClr val="3A1D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1" autoAdjust="0"/>
    <p:restoredTop sz="95394" autoAdjust="0"/>
  </p:normalViewPr>
  <p:slideViewPr>
    <p:cSldViewPr snapToGrid="0">
      <p:cViewPr varScale="1">
        <p:scale>
          <a:sx n="81" d="100"/>
          <a:sy n="81" d="100"/>
        </p:scale>
        <p:origin x="-494" y="-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0491E-19D2-4159-8EE5-EEE68C542E77}" type="datetimeFigureOut">
              <a:rPr lang="ru-RU" smtClean="0"/>
              <a:pPr/>
              <a:t>11.12.2021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CABA8-BD33-4549-8BEE-E37047B66B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46373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CABA8-BD33-4549-8BEE-E37047B66B9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0722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70F5-7F78-4F3B-99BD-C0D8D8BBEE2D}" type="datetimeFigureOut">
              <a:rPr lang="ru-RU" smtClean="0"/>
              <a:pPr/>
              <a:t>11.12.2021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2581-6E51-493A-9D00-D2947799CC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74689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70F5-7F78-4F3B-99BD-C0D8D8BBEE2D}" type="datetimeFigureOut">
              <a:rPr lang="ru-RU" smtClean="0"/>
              <a:pPr/>
              <a:t>11.12.2021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2581-6E51-493A-9D00-D2947799CC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4963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70F5-7F78-4F3B-99BD-C0D8D8BBEE2D}" type="datetimeFigureOut">
              <a:rPr lang="ru-RU" smtClean="0"/>
              <a:pPr/>
              <a:t>11.12.2021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2581-6E51-493A-9D00-D2947799CC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8095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70F5-7F78-4F3B-99BD-C0D8D8BBEE2D}" type="datetimeFigureOut">
              <a:rPr lang="ru-RU" smtClean="0"/>
              <a:pPr/>
              <a:t>11.12.2021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2581-6E51-493A-9D00-D2947799CC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54247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70F5-7F78-4F3B-99BD-C0D8D8BBEE2D}" type="datetimeFigureOut">
              <a:rPr lang="ru-RU" smtClean="0"/>
              <a:pPr/>
              <a:t>11.12.2021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2581-6E51-493A-9D00-D2947799CC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7496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70F5-7F78-4F3B-99BD-C0D8D8BBEE2D}" type="datetimeFigureOut">
              <a:rPr lang="ru-RU" smtClean="0"/>
              <a:pPr/>
              <a:t>11.12.2021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2581-6E51-493A-9D00-D2947799CC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15009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70F5-7F78-4F3B-99BD-C0D8D8BBEE2D}" type="datetimeFigureOut">
              <a:rPr lang="ru-RU" smtClean="0"/>
              <a:pPr/>
              <a:t>11.12.2021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2581-6E51-493A-9D00-D2947799CC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8453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70F5-7F78-4F3B-99BD-C0D8D8BBEE2D}" type="datetimeFigureOut">
              <a:rPr lang="ru-RU" smtClean="0"/>
              <a:pPr/>
              <a:t>11.12.2021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2581-6E51-493A-9D00-D2947799CC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32222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70F5-7F78-4F3B-99BD-C0D8D8BBEE2D}" type="datetimeFigureOut">
              <a:rPr lang="ru-RU" smtClean="0"/>
              <a:pPr/>
              <a:t>11.12.2021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2581-6E51-493A-9D00-D2947799CC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16207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70F5-7F78-4F3B-99BD-C0D8D8BBEE2D}" type="datetimeFigureOut">
              <a:rPr lang="ru-RU" smtClean="0"/>
              <a:pPr/>
              <a:t>11.12.2021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2581-6E51-493A-9D00-D2947799CC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00431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70F5-7F78-4F3B-99BD-C0D8D8BBEE2D}" type="datetimeFigureOut">
              <a:rPr lang="ru-RU" smtClean="0"/>
              <a:pPr/>
              <a:t>11.12.2021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2581-6E51-493A-9D00-D2947799CC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1624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A70F5-7F78-4F3B-99BD-C0D8D8BBEE2D}" type="datetimeFigureOut">
              <a:rPr lang="ru-RU" smtClean="0"/>
              <a:pPr/>
              <a:t>11.12.2021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72581-6E51-493A-9D00-D2947799CC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232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36.png"/><Relationship Id="rId5" Type="http://schemas.openxmlformats.org/officeDocument/2006/relationships/slide" Target="slide2.xml"/><Relationship Id="rId10" Type="http://schemas.openxmlformats.org/officeDocument/2006/relationships/slide" Target="slide14.xml"/><Relationship Id="rId4" Type="http://schemas.openxmlformats.org/officeDocument/2006/relationships/image" Target="../media/image11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18" Type="http://schemas.openxmlformats.org/officeDocument/2006/relationships/image" Target="../media/image48.jpeg"/><Relationship Id="rId3" Type="http://schemas.openxmlformats.org/officeDocument/2006/relationships/image" Target="../media/image10.pn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17" Type="http://schemas.openxmlformats.org/officeDocument/2006/relationships/image" Target="../media/image47.jpeg"/><Relationship Id="rId2" Type="http://schemas.openxmlformats.org/officeDocument/2006/relationships/slide" Target="slide3.xml"/><Relationship Id="rId16" Type="http://schemas.openxmlformats.org/officeDocument/2006/relationships/image" Target="../media/image46.jpeg"/><Relationship Id="rId20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41.png"/><Relationship Id="rId5" Type="http://schemas.openxmlformats.org/officeDocument/2006/relationships/slide" Target="slide2.xml"/><Relationship Id="rId15" Type="http://schemas.openxmlformats.org/officeDocument/2006/relationships/image" Target="../media/image45.jpeg"/><Relationship Id="rId10" Type="http://schemas.openxmlformats.org/officeDocument/2006/relationships/image" Target="../media/image40.jpeg"/><Relationship Id="rId19" Type="http://schemas.openxmlformats.org/officeDocument/2006/relationships/image" Target="../media/image49.jpeg"/><Relationship Id="rId4" Type="http://schemas.openxmlformats.org/officeDocument/2006/relationships/image" Target="../media/image11.pn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top10a.ru/samye-dlinnye-ulicy-v-rossii.html" TargetMode="External"/><Relationship Id="rId3" Type="http://schemas.openxmlformats.org/officeDocument/2006/relationships/hyperlink" Target="http://art-veranda.ru/contemporary-sculpture-and-installation/mir-iskusstva-krasivye-babochki-skulptury-iz-metalla/" TargetMode="External"/><Relationship Id="rId7" Type="http://schemas.openxmlformats.org/officeDocument/2006/relationships/hyperlink" Target="https://sites.google.com/site/ghbhjlaehznbb/_/rsrc/1330608681213/7-cudes-buratii/picturecontent-pid-26690.jpg" TargetMode="External"/><Relationship Id="rId2" Type="http://schemas.openxmlformats.org/officeDocument/2006/relationships/hyperlink" Target="http://www.zvezda-adv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leto.moy.su/_ph/6/279521322.jpg" TargetMode="External"/><Relationship Id="rId5" Type="http://schemas.openxmlformats.org/officeDocument/2006/relationships/hyperlink" Target="http://ssl.panoramio.com/photo/38071154" TargetMode="External"/><Relationship Id="rId4" Type="http://schemas.openxmlformats.org/officeDocument/2006/relationships/hyperlink" Target="http://www.panoramio.com/photo_explorer" TargetMode="External"/><Relationship Id="rId9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5.xml"/><Relationship Id="rId5" Type="http://schemas.openxmlformats.org/officeDocument/2006/relationships/slide" Target="slide6.xml"/><Relationship Id="rId10" Type="http://schemas.openxmlformats.org/officeDocument/2006/relationships/slide" Target="slide13.xml"/><Relationship Id="rId4" Type="http://schemas.openxmlformats.org/officeDocument/2006/relationships/slide" Target="slide5.xml"/><Relationship Id="rId9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0.pn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0.jpeg"/><Relationship Id="rId5" Type="http://schemas.openxmlformats.org/officeDocument/2006/relationships/slide" Target="slide2.xml"/><Relationship Id="rId10" Type="http://schemas.openxmlformats.org/officeDocument/2006/relationships/image" Target="../media/image19.jpeg"/><Relationship Id="rId4" Type="http://schemas.openxmlformats.org/officeDocument/2006/relationships/image" Target="../media/image11.pn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3.xml"/><Relationship Id="rId7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1.png"/><Relationship Id="rId10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29.png"/><Relationship Id="rId4" Type="http://schemas.openxmlformats.org/officeDocument/2006/relationships/image" Target="../media/image11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0.gif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0.png"/><Relationship Id="rId7" Type="http://schemas.openxmlformats.org/officeDocument/2006/relationships/image" Target="../media/image3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33.jpeg"/><Relationship Id="rId4" Type="http://schemas.openxmlformats.org/officeDocument/2006/relationships/image" Target="../media/image11.png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 txBox="1">
            <a:spLocks/>
          </p:cNvSpPr>
          <p:nvPr/>
        </p:nvSpPr>
        <p:spPr>
          <a:xfrm>
            <a:off x="390010" y="5486775"/>
            <a:ext cx="4635060" cy="9712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63500" dir="2700000" algn="tl">
                    <a:srgbClr val="000000">
                      <a:alpha val="97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Викторина по географии Бурятии</a:t>
            </a:r>
            <a:endParaRPr lang="ru-RU" sz="3200" b="1" dirty="0">
              <a:solidFill>
                <a:srgbClr val="FFC000"/>
              </a:solidFill>
              <a:effectLst>
                <a:outerShdw blurRad="38100" dist="63500" dir="2700000" algn="tl">
                  <a:srgbClr val="000000">
                    <a:alpha val="97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153" y="5920726"/>
            <a:ext cx="473867" cy="537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26" y="418446"/>
            <a:ext cx="1859723" cy="113145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" name="Управляющая кнопка: сведения 1">
            <a:hlinkClick r:id="" action="ppaction://hlinkshowjump?jump=lastslide" highlightClick="1"/>
          </p:cNvPr>
          <p:cNvSpPr/>
          <p:nvPr/>
        </p:nvSpPr>
        <p:spPr>
          <a:xfrm>
            <a:off x="11271066" y="5303347"/>
            <a:ext cx="496040" cy="537291"/>
          </a:xfrm>
          <a:prstGeom prst="actionButtonInformation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543800" y="266700"/>
            <a:ext cx="4181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Уроки с видом на Байкал, 10.12.2021</a:t>
            </a:r>
            <a:endParaRPr lang="ru-RU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883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773" y="1"/>
            <a:ext cx="10515600" cy="93325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«Кедр»</a:t>
            </a:r>
            <a:endParaRPr lang="ru-RU" sz="4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0511" y="980388"/>
            <a:ext cx="11557262" cy="5627802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 smtClean="0"/>
              <a:t>На одном из уроков мы обсуждали с вами – можем ли мы влиять на ситуацию в нашем городе, республике, стране. Мнения тогда разделились – одни уверены, что влиять на процессы, происходящие в стране, невозможно, другие, напротив, считают, что можно при правильном подходе к делу.</a:t>
            </a:r>
          </a:p>
          <a:p>
            <a:pPr algn="just"/>
            <a:r>
              <a:rPr lang="ru-RU" dirty="0" smtClean="0"/>
              <a:t>Обсуждая тему «Природные условия и ресурсы России», мы с вами пришли к выводу, что важно воспитывать бережное отношение </a:t>
            </a:r>
            <a:r>
              <a:rPr lang="ru-RU" dirty="0" smtClean="0"/>
              <a:t>к лесным богатствам </a:t>
            </a:r>
            <a:r>
              <a:rPr lang="ru-RU" dirty="0" err="1" smtClean="0"/>
              <a:t>Закаменского</a:t>
            </a:r>
            <a:r>
              <a:rPr lang="ru-RU" dirty="0" smtClean="0"/>
              <a:t> района, находящегося в </a:t>
            </a:r>
            <a:r>
              <a:rPr lang="ru-RU" dirty="0" err="1" smtClean="0"/>
              <a:t>водоохранной</a:t>
            </a:r>
            <a:r>
              <a:rPr lang="ru-RU" dirty="0" smtClean="0"/>
              <a:t> зоне озера Байкал, и что-то реально делать в этом направлении.</a:t>
            </a:r>
          </a:p>
          <a:p>
            <a:pPr algn="just"/>
            <a:r>
              <a:rPr lang="ru-RU" dirty="0" smtClean="0"/>
              <a:t>Отвечая на вопрос викторины, вы нашли, я уверен, один из способов практически </a:t>
            </a:r>
            <a:r>
              <a:rPr lang="ru-RU" dirty="0" smtClean="0"/>
              <a:t>повлиять на </a:t>
            </a:r>
            <a:r>
              <a:rPr lang="ru-RU" dirty="0" smtClean="0"/>
              <a:t>сложившуюся экологическую ситуацию и внести вклад в охрану </a:t>
            </a:r>
            <a:r>
              <a:rPr lang="ru-RU" dirty="0" smtClean="0"/>
              <a:t>окружающей среды, </a:t>
            </a:r>
            <a:r>
              <a:rPr lang="ru-RU" dirty="0" smtClean="0"/>
              <a:t>а именно – заняться выращиванием и посадкой саженцев кедра и других хвойных пород.</a:t>
            </a:r>
          </a:p>
          <a:p>
            <a:pPr algn="just"/>
            <a:r>
              <a:rPr lang="ru-RU" dirty="0" smtClean="0"/>
              <a:t>Да и место высадки у нас уже есть – зона рекультивации </a:t>
            </a:r>
            <a:r>
              <a:rPr lang="ru-RU" dirty="0" smtClean="0"/>
              <a:t>лежалых песков </a:t>
            </a:r>
            <a:r>
              <a:rPr lang="ru-RU" dirty="0" err="1" smtClean="0"/>
              <a:t>Джидинского</a:t>
            </a:r>
            <a:r>
              <a:rPr lang="ru-RU" dirty="0" smtClean="0"/>
              <a:t> </a:t>
            </a:r>
            <a:r>
              <a:rPr lang="ru-RU" dirty="0" err="1" smtClean="0"/>
              <a:t>вольфрамо-молибденового</a:t>
            </a:r>
            <a:r>
              <a:rPr lang="ru-RU" dirty="0" smtClean="0"/>
              <a:t> </a:t>
            </a:r>
            <a:r>
              <a:rPr lang="ru-RU" dirty="0" smtClean="0"/>
              <a:t>комбината, которое находится практически в нескольких десятках метров от нашей школы.</a:t>
            </a:r>
          </a:p>
          <a:p>
            <a:pPr algn="just"/>
            <a:r>
              <a:rPr lang="ru-RU" dirty="0" smtClean="0"/>
              <a:t>Ребята, предлагаю вам, как членам школьной республики «Алые паруса», активным гражданам нашего города, </a:t>
            </a:r>
            <a:r>
              <a:rPr lang="ru-RU" dirty="0" smtClean="0"/>
              <a:t>разработать </a:t>
            </a:r>
            <a:r>
              <a:rPr lang="ru-RU" dirty="0" smtClean="0"/>
              <a:t>проект создания у нас школьного лесничества, который бы и занялся решением этой </a:t>
            </a:r>
            <a:r>
              <a:rPr lang="ru-RU" dirty="0" smtClean="0"/>
              <a:t>задачи, могу предложить рабочее название – «</a:t>
            </a:r>
            <a:r>
              <a:rPr lang="ru-RU" smtClean="0"/>
              <a:t>Кедр». 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109" y="900000"/>
            <a:ext cx="5583936" cy="56327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597" y="57149"/>
            <a:ext cx="5698403" cy="68103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мире прекрасного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1" y="4086346"/>
            <a:ext cx="731583" cy="762066"/>
          </a:xfrm>
          <a:prstGeom prst="rect">
            <a:avLst/>
          </a:prstGeom>
        </p:spPr>
      </p:pic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1" y="5014857"/>
            <a:ext cx="731583" cy="768163"/>
          </a:xfrm>
          <a:prstGeom prst="rect">
            <a:avLst/>
          </a:prstGeom>
        </p:spPr>
      </p:pic>
      <p:pic>
        <p:nvPicPr>
          <p:cNvPr id="9" name="Рисунок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2" y="5949465"/>
            <a:ext cx="731583" cy="76206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660000" y="900000"/>
            <a:ext cx="5375338" cy="5634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1. Всемирно </a:t>
            </a:r>
            <a:r>
              <a:rPr lang="ru-RU" sz="2000" dirty="0">
                <a:solidFill>
                  <a:schemeClr val="tx1"/>
                </a:solidFill>
                <a:latin typeface="Bookman Old Style" panose="02050604050505020204" pitchFamily="18" charset="0"/>
              </a:rPr>
              <a:t>известный российский скульптор, художник, ювелир, член Союза художников России. Его работы хранятся в фондах Государственного Эрмитажа, Российского этнографического музея в Санкт-Петербурге, Музее искусства народов Востока, в музеях многих странах мира. Скульптуры имеются в частных коллекциях В.В. Путина («Стихия»), М.Ш. Шаймиева («Всадник»), Ю.М. Лужкова, Р.А. Абрамовича («Вечер», «Старый воин»), других представителей российской политики и бизнеса, а также в частных собраниях в Германии, Франции, Бельгии, Швейцарии, Финляндии, Японии, США, Тайване.</a:t>
            </a:r>
          </a:p>
          <a:p>
            <a:pPr algn="ctr"/>
            <a:endParaRPr lang="ru-RU" sz="2000" dirty="0">
              <a:latin typeface="Bookman Old Style" panose="020506040505050202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660000" y="900000"/>
            <a:ext cx="5375338" cy="5634000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fontAlgn="base"/>
            <a:r>
              <a:rPr lang="ru-R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2. Название ансамбля, как и имя солистки переводится </a:t>
            </a:r>
            <a:r>
              <a:rPr lang="ru-RU" sz="2000" dirty="0">
                <a:solidFill>
                  <a:schemeClr val="tx1"/>
                </a:solidFill>
                <a:latin typeface="Bookman Old Style" panose="02050604050505020204" pitchFamily="18" charset="0"/>
              </a:rPr>
              <a:t>с тибетского как «Белое Облако». С успешными концертами коллектив облетел полмира – им покорились Нью-Йорк, Вашингтон, Ванкувер, Торонто, Лондон, Канада, Оттава, Сиэтл… В географии музыкантов значится Норвегия, Германия, Швейцария, Эстония, Монголия и, конечно, Россия.</a:t>
            </a:r>
          </a:p>
          <a:p>
            <a:pPr fontAlgn="base"/>
            <a:r>
              <a:rPr lang="ru-RU" sz="2000" dirty="0">
                <a:solidFill>
                  <a:schemeClr val="tx1"/>
                </a:solidFill>
                <a:latin typeface="Bookman Old Style" panose="02050604050505020204" pitchFamily="18" charset="0"/>
              </a:rPr>
              <a:t>Солистка </a:t>
            </a:r>
            <a:r>
              <a:rPr lang="ru-R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ансамбля</a:t>
            </a:r>
            <a:r>
              <a:rPr lang="ru-RU" sz="2000" dirty="0">
                <a:solidFill>
                  <a:schemeClr val="tx1"/>
                </a:solidFill>
                <a:latin typeface="Bookman Old Style" panose="02050604050505020204" pitchFamily="18" charset="0"/>
              </a:rPr>
              <a:t> – культовая фигура Бурятии, Монголии и Сибири. Певица обладает уникальным голосом, сочетая в своем творчестве традиционные и современные вокальные техники.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.</a:t>
            </a:r>
            <a:endParaRPr lang="ru-RU" sz="20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20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660000" y="900000"/>
            <a:ext cx="5375338" cy="5634000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7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3. Бурятская оперная </a:t>
            </a:r>
            <a:r>
              <a:rPr lang="ru-RU" sz="1700" dirty="0">
                <a:solidFill>
                  <a:schemeClr val="tx1"/>
                </a:solidFill>
                <a:latin typeface="Bookman Old Style" panose="02050604050505020204" pitchFamily="18" charset="0"/>
              </a:rPr>
              <a:t>певица (сопрано), педагог. Народная артистка СССР</a:t>
            </a:r>
            <a:r>
              <a:rPr lang="ru-RU" sz="17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.</a:t>
            </a:r>
          </a:p>
          <a:p>
            <a:r>
              <a:rPr lang="ru-RU" sz="1700" dirty="0">
                <a:solidFill>
                  <a:schemeClr val="tx1"/>
                </a:solidFill>
                <a:latin typeface="Bookman Old Style" panose="02050604050505020204" pitchFamily="18" charset="0"/>
              </a:rPr>
              <a:t>Лауреат премии </a:t>
            </a:r>
            <a:r>
              <a:rPr lang="ru-RU" sz="17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Ронкорони</a:t>
            </a:r>
            <a:r>
              <a:rPr lang="ru-RU" sz="1700" dirty="0">
                <a:solidFill>
                  <a:schemeClr val="tx1"/>
                </a:solidFill>
                <a:latin typeface="Bookman Old Style" panose="02050604050505020204" pitchFamily="18" charset="0"/>
              </a:rPr>
              <a:t> (золотая медаль) XXIII Международного конкурса «</a:t>
            </a:r>
            <a:r>
              <a:rPr lang="ru-RU" sz="17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Вердиевские</a:t>
            </a:r>
            <a:r>
              <a:rPr lang="ru-RU" sz="1700" dirty="0">
                <a:solidFill>
                  <a:schemeClr val="tx1"/>
                </a:solidFill>
                <a:latin typeface="Bookman Old Style" panose="02050604050505020204" pitchFamily="18" charset="0"/>
              </a:rPr>
              <a:t> голоса» (Италия, г. </a:t>
            </a:r>
            <a:r>
              <a:rPr lang="ru-RU" sz="17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Буссето</a:t>
            </a:r>
            <a:r>
              <a:rPr lang="ru-RU" sz="1700" dirty="0">
                <a:solidFill>
                  <a:schemeClr val="tx1"/>
                </a:solidFill>
                <a:latin typeface="Bookman Old Style" panose="02050604050505020204" pitchFamily="18" charset="0"/>
              </a:rPr>
              <a:t>, 1983)</a:t>
            </a:r>
          </a:p>
          <a:p>
            <a:r>
              <a:rPr lang="ru-RU" sz="1700" dirty="0">
                <a:solidFill>
                  <a:schemeClr val="tx1"/>
                </a:solidFill>
                <a:latin typeface="Bookman Old Style" panose="02050604050505020204" pitchFamily="18" charset="0"/>
              </a:rPr>
              <a:t>Лауреат Международного конкурса вокалистов (серебряный Гран-при) (г. Тулуза, Франция, 1985)</a:t>
            </a:r>
          </a:p>
          <a:p>
            <a:r>
              <a:rPr lang="ru-RU" sz="1700" dirty="0">
                <a:solidFill>
                  <a:schemeClr val="tx1"/>
                </a:solidFill>
                <a:latin typeface="Bookman Old Style" panose="02050604050505020204" pitchFamily="18" charset="0"/>
              </a:rPr>
              <a:t>Лауреат Международного конкурса на лучшую </a:t>
            </a:r>
            <a:r>
              <a:rPr lang="ru-RU" sz="17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Чио</a:t>
            </a:r>
            <a:r>
              <a:rPr lang="ru-RU" sz="1700" dirty="0">
                <a:solidFill>
                  <a:schemeClr val="tx1"/>
                </a:solidFill>
                <a:latin typeface="Bookman Old Style" panose="02050604050505020204" pitchFamily="18" charset="0"/>
              </a:rPr>
              <a:t>-</a:t>
            </a:r>
            <a:r>
              <a:rPr lang="ru-RU" sz="17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Чио</a:t>
            </a:r>
            <a:r>
              <a:rPr lang="ru-RU" sz="1700" dirty="0">
                <a:solidFill>
                  <a:schemeClr val="tx1"/>
                </a:solidFill>
                <a:latin typeface="Bookman Old Style" panose="02050604050505020204" pitchFamily="18" charset="0"/>
              </a:rPr>
              <a:t>-сан (Япония, г. Токио, 1986)</a:t>
            </a:r>
          </a:p>
          <a:p>
            <a:r>
              <a:rPr lang="ru-RU" sz="1700" dirty="0">
                <a:solidFill>
                  <a:schemeClr val="tx1"/>
                </a:solidFill>
                <a:latin typeface="Bookman Old Style" panose="02050604050505020204" pitchFamily="18" charset="0"/>
              </a:rPr>
              <a:t>Дипломант Всесоюзного конкурса вокалистов им. М. Глинки (Минск, 1981</a:t>
            </a:r>
            <a:r>
              <a:rPr lang="ru-RU" sz="17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). </a:t>
            </a:r>
            <a:r>
              <a:rPr lang="ru-RU" sz="1700" dirty="0">
                <a:solidFill>
                  <a:schemeClr val="tx1"/>
                </a:solidFill>
                <a:latin typeface="Bookman Old Style" panose="02050604050505020204" pitchFamily="18" charset="0"/>
              </a:rPr>
              <a:t>Лауреат Государственной премии Республики Бурятия</a:t>
            </a:r>
          </a:p>
          <a:p>
            <a:r>
              <a:rPr lang="ru-RU" sz="1700" dirty="0">
                <a:solidFill>
                  <a:schemeClr val="tx1"/>
                </a:solidFill>
                <a:latin typeface="Bookman Old Style" panose="02050604050505020204" pitchFamily="18" charset="0"/>
              </a:rPr>
              <a:t>Лауреат премии имени Ленинского комсомола</a:t>
            </a:r>
          </a:p>
          <a:p>
            <a:r>
              <a:rPr lang="ru-RU" sz="1700" dirty="0">
                <a:solidFill>
                  <a:schemeClr val="tx1"/>
                </a:solidFill>
                <a:latin typeface="Bookman Old Style" panose="02050604050505020204" pitchFamily="18" charset="0"/>
              </a:rPr>
              <a:t>Почётный гражданин Республики Бурятия (2005)</a:t>
            </a:r>
          </a:p>
          <a:p>
            <a:r>
              <a:rPr lang="ru-RU" sz="1700" dirty="0">
                <a:solidFill>
                  <a:schemeClr val="tx1"/>
                </a:solidFill>
                <a:latin typeface="Bookman Old Style" panose="02050604050505020204" pitchFamily="18" charset="0"/>
              </a:rPr>
              <a:t>Кавалер Ордена Дружбы (2006)</a:t>
            </a:r>
          </a:p>
          <a:p>
            <a:r>
              <a:rPr lang="ru-RU" sz="1700" dirty="0">
                <a:solidFill>
                  <a:schemeClr val="tx1"/>
                </a:solidFill>
                <a:latin typeface="Bookman Old Style" panose="02050604050505020204" pitchFamily="18" charset="0"/>
              </a:rPr>
              <a:t>Солистка Бурятского государственного академического театра оперы и балета имени народного артиста СССР Г.Ц. </a:t>
            </a:r>
            <a:r>
              <a:rPr lang="ru-RU" sz="17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Цыдынжапова</a:t>
            </a:r>
            <a:endParaRPr lang="ru-RU" sz="1700" dirty="0" smtClean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60000" y="900000"/>
            <a:ext cx="5375338" cy="5634000"/>
          </a:xfrm>
          <a:prstGeom prst="rect">
            <a:avLst/>
          </a:prstGeom>
          <a:gradFill flip="none" rotWithShape="1">
            <a:gsLst>
              <a:gs pos="0">
                <a:srgbClr val="FFFF66">
                  <a:tint val="66000"/>
                  <a:satMod val="160000"/>
                </a:srgbClr>
              </a:gs>
              <a:gs pos="50000">
                <a:srgbClr val="FFFF66">
                  <a:tint val="44500"/>
                  <a:satMod val="160000"/>
                </a:srgbClr>
              </a:gs>
              <a:gs pos="100000">
                <a:srgbClr val="FFFF66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4. Советский и французский киноактёр, режиссёр кино и театра, педагог бурятского происхождения. Работал также в Германии и Великобритании. Снял </a:t>
            </a:r>
            <a:r>
              <a:rPr lang="ru-RU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как режиссёр 3 фильма, сыграл в более чем 40 фильмах</a:t>
            </a:r>
          </a:p>
          <a:p>
            <a:pPr algn="ctr"/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660000" y="900000"/>
            <a:ext cx="5375338" cy="5634000"/>
          </a:xfrm>
          <a:prstGeom prst="rect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5. Первая </a:t>
            </a:r>
            <a:r>
              <a:rPr lang="ru-RU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профессиональная бурятская балерина, педагог. Народная артистка СССР. Вместе с народным артистом РСФСР Петром Абашеевым станцевала тысячи спектаклей, объездила с гастролями многие </a:t>
            </a:r>
            <a:r>
              <a:rPr lang="ru-RU" sz="2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страны мира.</a:t>
            </a:r>
            <a:r>
              <a:rPr lang="ru-RU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 </a:t>
            </a:r>
          </a:p>
          <a:p>
            <a:pPr algn="ctr"/>
            <a:endParaRPr lang="ru-RU" sz="24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660000" y="900000"/>
            <a:ext cx="5375338" cy="563400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6. В этом уникальном коллективе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18 человек — это люди разного возраста и разных профессий: учителя, инженеры, врачи, рабочие. Все они являются любителями народной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семейской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песни и с большим удовольствием занимаются и выступают на концертах. Самобытный уникальный коллектив выступал не только на конкурсных площадках городов России: Улан-Удэ, Чита, Иркутск, Хабаровск, Санкт-Петербург (Ленинград), Москва, но и в странах зарубежья в Монголии и Китае. </a:t>
            </a:r>
          </a:p>
          <a:p>
            <a:pPr algn="ctr"/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660000" y="900000"/>
            <a:ext cx="5375338" cy="5634000"/>
          </a:xfrm>
          <a:prstGeom prst="rect">
            <a:avLst/>
          </a:prstGeom>
          <a:gradFill flip="none" rotWithShape="1">
            <a:gsLst>
              <a:gs pos="0">
                <a:srgbClr val="FFFF66">
                  <a:tint val="66000"/>
                  <a:satMod val="160000"/>
                </a:srgbClr>
              </a:gs>
              <a:gs pos="50000">
                <a:srgbClr val="FFFF66">
                  <a:tint val="44500"/>
                  <a:satMod val="160000"/>
                </a:srgbClr>
              </a:gs>
              <a:gs pos="100000">
                <a:srgbClr val="FFFF66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7. Это профессиональный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коллектив с многолетним опытом работы в сфере культуры и искусства в России и за рубежом, ведущий свою историю с 1939 года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Основа 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его репертуара -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это богатейший фольклор бурят-монгольского народа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Сегодня в составе театра хор, оркестр, ансамбль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ятагисток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, солисты, балет и уникальные вокалисты. Коллектив известен многими концертными программами, театральными проектами. Среди них «Ода матери-Лебеди», «Посвящение Шиве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Натарадже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», «От Саян до Гималаев», «Мелодии Востока», «Мелодии и ритмы корней Бурятии», «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Угайм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сулдэ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». Театр стал заметным явлением в культуре Бурятии и всего мира.</a:t>
            </a:r>
          </a:p>
        </p:txBody>
      </p:sp>
      <p:sp>
        <p:nvSpPr>
          <p:cNvPr id="24" name="Овал 23"/>
          <p:cNvSpPr/>
          <p:nvPr/>
        </p:nvSpPr>
        <p:spPr>
          <a:xfrm>
            <a:off x="962179" y="900000"/>
            <a:ext cx="322729" cy="3227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</a:t>
            </a:r>
            <a:endParaRPr lang="ru-RU" b="1" dirty="0"/>
          </a:p>
        </p:txBody>
      </p:sp>
      <p:sp>
        <p:nvSpPr>
          <p:cNvPr id="25" name="Овал 24"/>
          <p:cNvSpPr/>
          <p:nvPr/>
        </p:nvSpPr>
        <p:spPr>
          <a:xfrm>
            <a:off x="959792" y="1836000"/>
            <a:ext cx="322729" cy="3227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</a:t>
            </a:r>
            <a:endParaRPr lang="ru-RU" b="1" dirty="0"/>
          </a:p>
        </p:txBody>
      </p:sp>
      <p:sp>
        <p:nvSpPr>
          <p:cNvPr id="26" name="Овал 25"/>
          <p:cNvSpPr/>
          <p:nvPr/>
        </p:nvSpPr>
        <p:spPr>
          <a:xfrm>
            <a:off x="2144794" y="900000"/>
            <a:ext cx="322729" cy="3227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27" name="Овал 26"/>
          <p:cNvSpPr/>
          <p:nvPr/>
        </p:nvSpPr>
        <p:spPr>
          <a:xfrm>
            <a:off x="4722945" y="900000"/>
            <a:ext cx="322729" cy="3227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</a:t>
            </a:r>
            <a:endParaRPr lang="ru-RU" b="1" dirty="0"/>
          </a:p>
        </p:txBody>
      </p:sp>
      <p:sp>
        <p:nvSpPr>
          <p:cNvPr id="28" name="Овал 27"/>
          <p:cNvSpPr/>
          <p:nvPr/>
        </p:nvSpPr>
        <p:spPr>
          <a:xfrm>
            <a:off x="6217316" y="6191999"/>
            <a:ext cx="322729" cy="3227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5</a:t>
            </a:r>
            <a:endParaRPr lang="ru-RU" b="1" dirty="0"/>
          </a:p>
        </p:txBody>
      </p:sp>
      <p:sp>
        <p:nvSpPr>
          <p:cNvPr id="29" name="Овал 28"/>
          <p:cNvSpPr/>
          <p:nvPr/>
        </p:nvSpPr>
        <p:spPr>
          <a:xfrm>
            <a:off x="4320000" y="6192000"/>
            <a:ext cx="322729" cy="3227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30" name="Овал 29"/>
          <p:cNvSpPr/>
          <p:nvPr/>
        </p:nvSpPr>
        <p:spPr>
          <a:xfrm>
            <a:off x="4320000" y="4212000"/>
            <a:ext cx="322729" cy="3227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13579116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9" grpId="0" animBg="1"/>
      <p:bldP spid="19" grpId="1" animBg="1"/>
      <p:bldP spid="20" grpId="0" animBg="1"/>
      <p:bldP spid="20" grpId="1" animBg="1"/>
      <p:bldP spid="14" grpId="0" animBg="1"/>
      <p:bldP spid="14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1008"/>
            <a:ext cx="12192000" cy="63892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Ответы на вопросы этапа «В мире прекрасного»</a:t>
            </a:r>
            <a:endParaRPr lang="ru-RU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471" y="779929"/>
            <a:ext cx="11824447" cy="5970495"/>
          </a:xfrm>
        </p:spPr>
        <p:txBody>
          <a:bodyPr>
            <a:noAutofit/>
          </a:bodyPr>
          <a:lstStyle/>
          <a:p>
            <a:pPr marL="538163" indent="-538163">
              <a:lnSpc>
                <a:spcPct val="120000"/>
              </a:lnSpc>
              <a:spcBef>
                <a:spcPts val="0"/>
              </a:spcBef>
              <a:buAutoNum type="arabicPeriod"/>
              <a:tabLst>
                <a:tab pos="717550" algn="l"/>
              </a:tabLst>
            </a:pP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Даши </a:t>
            </a:r>
            <a:r>
              <a:rPr lang="ru-RU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Намдаков</a:t>
            </a:r>
            <a:endParaRPr lang="ru-RU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8163" indent="-538163">
              <a:lnSpc>
                <a:spcPct val="120000"/>
              </a:lnSpc>
              <a:spcBef>
                <a:spcPts val="0"/>
              </a:spcBef>
              <a:buAutoNum type="arabicPeriod"/>
              <a:tabLst>
                <a:tab pos="717550" algn="l"/>
              </a:tabLst>
            </a:pP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Ансамбль «</a:t>
            </a:r>
            <a:r>
              <a:rPr lang="ru-RU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Намгар</a:t>
            </a: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», </a:t>
            </a:r>
            <a:r>
              <a:rPr lang="ru-RU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Намгар</a:t>
            </a: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Лхасаранова</a:t>
            </a:r>
            <a:endParaRPr lang="ru-RU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8163" indent="-538163">
              <a:lnSpc>
                <a:spcPct val="120000"/>
              </a:lnSpc>
              <a:spcBef>
                <a:spcPts val="0"/>
              </a:spcBef>
              <a:buAutoNum type="arabicPeriod"/>
              <a:tabLst>
                <a:tab pos="717550" algn="l"/>
              </a:tabLst>
            </a:pP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Галина </a:t>
            </a:r>
            <a:r>
              <a:rPr lang="ru-RU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Шойдагбаева</a:t>
            </a:r>
            <a:endParaRPr lang="ru-RU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8163" indent="-538163">
              <a:lnSpc>
                <a:spcPct val="120000"/>
              </a:lnSpc>
              <a:spcBef>
                <a:spcPts val="0"/>
              </a:spcBef>
              <a:buAutoNum type="arabicPeriod"/>
              <a:tabLst>
                <a:tab pos="717550" algn="l"/>
              </a:tabLst>
            </a:pP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Валерий </a:t>
            </a:r>
            <a:r>
              <a:rPr lang="ru-RU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Инкижинов</a:t>
            </a:r>
            <a:endParaRPr lang="ru-RU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8163" indent="-538163">
              <a:lnSpc>
                <a:spcPct val="120000"/>
              </a:lnSpc>
              <a:spcBef>
                <a:spcPts val="0"/>
              </a:spcBef>
              <a:buAutoNum type="arabicPeriod"/>
              <a:tabLst>
                <a:tab pos="717550" algn="l"/>
              </a:tabLst>
            </a:pP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Лариса </a:t>
            </a:r>
            <a:r>
              <a:rPr lang="ru-RU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Сахьянова</a:t>
            </a:r>
            <a:endParaRPr lang="ru-RU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8163" indent="-538163">
              <a:lnSpc>
                <a:spcPct val="120000"/>
              </a:lnSpc>
              <a:spcBef>
                <a:spcPts val="0"/>
              </a:spcBef>
              <a:buAutoNum type="arabicPeriod"/>
              <a:tabLst>
                <a:tab pos="717550" algn="l"/>
              </a:tabLst>
            </a:pP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Забайкальский народный хор «</a:t>
            </a:r>
            <a:r>
              <a:rPr lang="ru-RU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Семейские</a:t>
            </a: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янтари»</a:t>
            </a:r>
          </a:p>
          <a:p>
            <a:pPr marL="538163" indent="-538163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  <a:tabLst>
                <a:tab pos="717550" algn="l"/>
              </a:tabLst>
            </a:pPr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Бурятский государственный национальный театр песни и танца «Байкал»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AutoNum type="arabicPeriod"/>
            </a:pPr>
            <a:endParaRPr lang="ru-RU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33409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97" y="-1"/>
            <a:ext cx="11497104" cy="681037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Филворд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4897" y="681036"/>
            <a:ext cx="11497104" cy="88229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Ответьте на вопрос ведущего. Та команда, которая сделает это раньше другой, получает право первого хода.</a:t>
            </a:r>
            <a:endParaRPr lang="ru-RU" dirty="0"/>
          </a:p>
        </p:txBody>
      </p:sp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1" y="4086346"/>
            <a:ext cx="731583" cy="762066"/>
          </a:xfrm>
          <a:prstGeom prst="rect">
            <a:avLst/>
          </a:prstGeom>
        </p:spPr>
      </p:pic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1" y="5014857"/>
            <a:ext cx="731583" cy="768163"/>
          </a:xfrm>
          <a:prstGeom prst="rect">
            <a:avLst/>
          </a:prstGeom>
        </p:spPr>
      </p:pic>
      <p:pic>
        <p:nvPicPr>
          <p:cNvPr id="9" name="Рисунок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2" y="5949465"/>
            <a:ext cx="731583" cy="7620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4760" y="651438"/>
            <a:ext cx="11521855" cy="28685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200" dirty="0" smtClean="0">
                <a:latin typeface="Bookman Old Style" panose="02050604050505020204" pitchFamily="18" charset="0"/>
              </a:rPr>
              <a:t>Отгадайте зашифрованное слово. Это географическое название (топоним), которое «носят» сразу несколько географических объектов: </a:t>
            </a:r>
          </a:p>
          <a:p>
            <a:r>
              <a:rPr lang="ru-RU" sz="2200" dirty="0" smtClean="0">
                <a:latin typeface="Bookman Old Style" panose="02050604050505020204" pitchFamily="18" charset="0"/>
              </a:rPr>
              <a:t>- осушенное озеро, расположенное на юге Пиренейского полуострова.</a:t>
            </a:r>
          </a:p>
          <a:p>
            <a:r>
              <a:rPr lang="ru-RU" sz="2200" dirty="0" smtClean="0">
                <a:latin typeface="Bookman Old Style" panose="02050604050505020204" pitchFamily="18" charset="0"/>
              </a:rPr>
              <a:t>- город </a:t>
            </a:r>
            <a:r>
              <a:rPr lang="ru-RU" sz="2200" dirty="0">
                <a:latin typeface="Bookman Old Style" panose="02050604050505020204" pitchFamily="18" charset="0"/>
              </a:rPr>
              <a:t>в </a:t>
            </a:r>
            <a:r>
              <a:rPr lang="ru-RU" sz="2200" dirty="0" smtClean="0">
                <a:latin typeface="Bookman Old Style" panose="02050604050505020204" pitchFamily="18" charset="0"/>
              </a:rPr>
              <a:t>Японии</a:t>
            </a:r>
          </a:p>
          <a:p>
            <a:r>
              <a:rPr lang="ru-RU" sz="2200" dirty="0" smtClean="0">
                <a:latin typeface="Bookman Old Style" panose="02050604050505020204" pitchFamily="18" charset="0"/>
              </a:rPr>
              <a:t>- река </a:t>
            </a:r>
            <a:r>
              <a:rPr lang="ru-RU" sz="2200" dirty="0">
                <a:latin typeface="Bookman Old Style" panose="02050604050505020204" pitchFamily="18" charset="0"/>
              </a:rPr>
              <a:t>в Иркутской области России, приток </a:t>
            </a:r>
            <a:r>
              <a:rPr lang="ru-RU" sz="2200" dirty="0" err="1" smtClean="0">
                <a:latin typeface="Bookman Old Style" panose="02050604050505020204" pitchFamily="18" charset="0"/>
              </a:rPr>
              <a:t>Киренги</a:t>
            </a:r>
            <a:r>
              <a:rPr lang="ru-RU" sz="2200" dirty="0" smtClean="0">
                <a:latin typeface="Bookman Old Style" panose="02050604050505020204" pitchFamily="18" charset="0"/>
              </a:rPr>
              <a:t>.</a:t>
            </a:r>
          </a:p>
          <a:p>
            <a:r>
              <a:rPr lang="ru-RU" sz="2200" dirty="0" smtClean="0">
                <a:latin typeface="Bookman Old Style" panose="02050604050505020204" pitchFamily="18" charset="0"/>
              </a:rPr>
              <a:t>- река </a:t>
            </a:r>
            <a:r>
              <a:rPr lang="ru-RU" sz="2200" dirty="0">
                <a:latin typeface="Bookman Old Style" panose="02050604050505020204" pitchFamily="18" charset="0"/>
              </a:rPr>
              <a:t>в Хабаровском крае </a:t>
            </a:r>
            <a:r>
              <a:rPr lang="ru-RU" sz="2200" dirty="0" smtClean="0">
                <a:latin typeface="Bookman Old Style" panose="02050604050505020204" pitchFamily="18" charset="0"/>
              </a:rPr>
              <a:t>России.</a:t>
            </a:r>
          </a:p>
          <a:p>
            <a:pPr marL="176213" indent="-176213">
              <a:buFontTx/>
              <a:buChar char="-"/>
            </a:pPr>
            <a:r>
              <a:rPr lang="ru-RU" sz="2200" dirty="0" smtClean="0">
                <a:latin typeface="Bookman Old Style" panose="02050604050505020204" pitchFamily="18" charset="0"/>
              </a:rPr>
              <a:t>остров </a:t>
            </a:r>
            <a:r>
              <a:rPr lang="ru-RU" sz="2200" dirty="0">
                <a:latin typeface="Bookman Old Style" panose="02050604050505020204" pitchFamily="18" charset="0"/>
              </a:rPr>
              <a:t>у побережья </a:t>
            </a:r>
            <a:r>
              <a:rPr lang="ru-RU" sz="2200" dirty="0" smtClean="0">
                <a:latin typeface="Bookman Old Style" panose="02050604050505020204" pitchFamily="18" charset="0"/>
              </a:rPr>
              <a:t>Шотландии.</a:t>
            </a:r>
          </a:p>
          <a:p>
            <a:r>
              <a:rPr lang="ru-RU" sz="2200" dirty="0" smtClean="0">
                <a:latin typeface="Bookman Old Style" panose="02050604050505020204" pitchFamily="18" charset="0"/>
              </a:rPr>
              <a:t>Это слово является также антропонимом – бурятским женским именем, означающим в переводе с </a:t>
            </a:r>
            <a:r>
              <a:rPr lang="ru-RU" sz="2200" dirty="0">
                <a:latin typeface="Bookman Old Style" panose="02050604050505020204" pitchFamily="18" charset="0"/>
              </a:rPr>
              <a:t>тибетского </a:t>
            </a:r>
            <a:r>
              <a:rPr lang="ru-RU" sz="2200" dirty="0" smtClean="0">
                <a:latin typeface="Bookman Old Style" panose="02050604050505020204" pitchFamily="18" charset="0"/>
              </a:rPr>
              <a:t>«шествующая </a:t>
            </a:r>
            <a:r>
              <a:rPr lang="ru-RU" sz="2200" dirty="0">
                <a:latin typeface="Bookman Old Style" panose="02050604050505020204" pitchFamily="18" charset="0"/>
              </a:rPr>
              <a:t>по </a:t>
            </a:r>
            <a:r>
              <a:rPr lang="ru-RU" sz="2200" dirty="0" smtClean="0">
                <a:latin typeface="Bookman Old Style" panose="02050604050505020204" pitchFamily="18" charset="0"/>
              </a:rPr>
              <a:t>небу», эпитет Солнца.</a:t>
            </a:r>
            <a:endParaRPr lang="ru-RU" sz="2200" dirty="0">
              <a:latin typeface="Bookman Old Style" panose="02050604050505020204" pitchFamily="18" charset="0"/>
            </a:endParaRPr>
          </a:p>
        </p:txBody>
      </p:sp>
      <p:pic>
        <p:nvPicPr>
          <p:cNvPr id="8" name="Picture 2" descr="C:\Users\Анна\Documents\Школа\иконки\ico_tex.png"/>
          <p:cNvPicPr>
            <a:picLocks noChangeAspect="1" noChangeArrowheads="1"/>
          </p:cNvPicPr>
          <p:nvPr/>
        </p:nvPicPr>
        <p:blipFill>
          <a:blip r:embed="rId7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63215" y="796309"/>
            <a:ext cx="533400" cy="546100"/>
          </a:xfrm>
          <a:prstGeom prst="rect">
            <a:avLst/>
          </a:prstGeom>
          <a:noFill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7387" y="3696561"/>
            <a:ext cx="4064519" cy="3067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 descr="C:\Users\Анна\Documents\Школа\иконки\ico_pho.png"/>
          <p:cNvPicPr>
            <a:picLocks noChangeAspect="1" noChangeArrowheads="1"/>
          </p:cNvPicPr>
          <p:nvPr/>
        </p:nvPicPr>
        <p:blipFill>
          <a:blip r:embed="rId9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63215" y="3654886"/>
            <a:ext cx="533400" cy="54610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8111612" y="3688706"/>
            <a:ext cx="1946787" cy="389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Ответ: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111612" y="8153400"/>
            <a:ext cx="1946787" cy="389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Ханда</a:t>
            </a:r>
            <a:endParaRPr lang="ru-RU" sz="32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1" name="Рисунок 2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2892" y="5733619"/>
            <a:ext cx="2706859" cy="9266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747521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0.00026 -0.5381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4" grpId="1" animBg="1"/>
      <p:bldP spid="16" grpId="0"/>
      <p:bldP spid="16" grpId="1"/>
      <p:bldP spid="17" grpId="0"/>
      <p:bldP spid="1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681051" y="206864"/>
            <a:ext cx="648000" cy="648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27851" y="206864"/>
            <a:ext cx="648000" cy="648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327851" y="854864"/>
            <a:ext cx="648000" cy="648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681051" y="854864"/>
            <a:ext cx="648000" cy="648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681051" y="1502864"/>
            <a:ext cx="648000" cy="648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681051" y="2150864"/>
            <a:ext cx="648000" cy="648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327851" y="2150864"/>
            <a:ext cx="648000" cy="648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567851" y="206864"/>
            <a:ext cx="648000" cy="648000"/>
          </a:xfrm>
          <a:prstGeom prst="rect">
            <a:avLst/>
          </a:prstGeom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919851" y="206864"/>
            <a:ext cx="648000" cy="648000"/>
          </a:xfrm>
          <a:prstGeom prst="rect">
            <a:avLst/>
          </a:prstGeom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271851" y="206864"/>
            <a:ext cx="648000" cy="648000"/>
          </a:xfrm>
          <a:prstGeom prst="rect">
            <a:avLst/>
          </a:prstGeom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623851" y="206864"/>
            <a:ext cx="648000" cy="648000"/>
          </a:xfrm>
          <a:prstGeom prst="rect">
            <a:avLst/>
          </a:prstGeom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975851" y="206864"/>
            <a:ext cx="648000" cy="648000"/>
          </a:xfrm>
          <a:prstGeom prst="rect">
            <a:avLst/>
          </a:prstGeom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4975851" y="854864"/>
            <a:ext cx="648000" cy="648000"/>
          </a:xfrm>
          <a:prstGeom prst="rect">
            <a:avLst/>
          </a:prstGeom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623851" y="854864"/>
            <a:ext cx="648000" cy="648000"/>
          </a:xfrm>
          <a:prstGeom prst="rect">
            <a:avLst/>
          </a:prstGeom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327851" y="1502864"/>
            <a:ext cx="648000" cy="648000"/>
          </a:xfrm>
          <a:prstGeom prst="rect">
            <a:avLst/>
          </a:prstGeom>
          <a:solidFill>
            <a:srgbClr val="92D050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4975851" y="1502864"/>
            <a:ext cx="648000" cy="648000"/>
          </a:xfrm>
          <a:prstGeom prst="rect">
            <a:avLst/>
          </a:prstGeom>
          <a:solidFill>
            <a:srgbClr val="92D050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5623851" y="1502864"/>
            <a:ext cx="648000" cy="648000"/>
          </a:xfrm>
          <a:prstGeom prst="rect">
            <a:avLst/>
          </a:prstGeom>
          <a:solidFill>
            <a:srgbClr val="92D050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6271851" y="1502864"/>
            <a:ext cx="648000" cy="648000"/>
          </a:xfrm>
          <a:prstGeom prst="rect">
            <a:avLst/>
          </a:prstGeom>
          <a:solidFill>
            <a:srgbClr val="92D050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6271851" y="854864"/>
            <a:ext cx="648000" cy="648000"/>
          </a:xfrm>
          <a:prstGeom prst="rect">
            <a:avLst/>
          </a:prstGeom>
          <a:solidFill>
            <a:srgbClr val="92D050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919851" y="854864"/>
            <a:ext cx="648000" cy="648000"/>
          </a:xfrm>
          <a:prstGeom prst="rect">
            <a:avLst/>
          </a:prstGeom>
          <a:solidFill>
            <a:srgbClr val="92D050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7567851" y="854864"/>
            <a:ext cx="648000" cy="64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7567851" y="1502864"/>
            <a:ext cx="648000" cy="64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6919851" y="1502864"/>
            <a:ext cx="648000" cy="64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7567851" y="2150864"/>
            <a:ext cx="648000" cy="648000"/>
          </a:xfrm>
          <a:prstGeom prst="rect">
            <a:avLst/>
          </a:prstGeom>
          <a:solidFill>
            <a:srgbClr val="00B050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7567851" y="2798864"/>
            <a:ext cx="648000" cy="648000"/>
          </a:xfrm>
          <a:prstGeom prst="rect">
            <a:avLst/>
          </a:prstGeom>
          <a:solidFill>
            <a:srgbClr val="00B050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6919851" y="2798864"/>
            <a:ext cx="648000" cy="648000"/>
          </a:xfrm>
          <a:prstGeom prst="rect">
            <a:avLst/>
          </a:prstGeom>
          <a:solidFill>
            <a:srgbClr val="00B050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6919851" y="2150864"/>
            <a:ext cx="648000" cy="648000"/>
          </a:xfrm>
          <a:prstGeom prst="rect">
            <a:avLst/>
          </a:prstGeom>
          <a:solidFill>
            <a:srgbClr val="00B050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6271851" y="2150864"/>
            <a:ext cx="648000" cy="648000"/>
          </a:xfrm>
          <a:prstGeom prst="rect">
            <a:avLst/>
          </a:prstGeom>
          <a:solidFill>
            <a:srgbClr val="00B050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6271851" y="2798864"/>
            <a:ext cx="648000" cy="648000"/>
          </a:xfrm>
          <a:prstGeom prst="rect">
            <a:avLst/>
          </a:prstGeom>
          <a:solidFill>
            <a:srgbClr val="FFFF00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6271851" y="3446864"/>
            <a:ext cx="648000" cy="648000"/>
          </a:xfrm>
          <a:prstGeom prst="rect">
            <a:avLst/>
          </a:prstGeom>
          <a:solidFill>
            <a:srgbClr val="FFFF00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6919851" y="3446864"/>
            <a:ext cx="648000" cy="648000"/>
          </a:xfrm>
          <a:prstGeom prst="rect">
            <a:avLst/>
          </a:prstGeom>
          <a:solidFill>
            <a:srgbClr val="FFFF00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7567851" y="3446864"/>
            <a:ext cx="648000" cy="648000"/>
          </a:xfrm>
          <a:prstGeom prst="rect">
            <a:avLst/>
          </a:prstGeom>
          <a:solidFill>
            <a:srgbClr val="FFFF00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7567851" y="4094864"/>
            <a:ext cx="648000" cy="648000"/>
          </a:xfrm>
          <a:prstGeom prst="rect">
            <a:avLst/>
          </a:prstGeom>
          <a:solidFill>
            <a:srgbClr val="FFFF00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4975851" y="2150864"/>
            <a:ext cx="648000" cy="64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4975851" y="2798864"/>
            <a:ext cx="648000" cy="64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4327851" y="2798864"/>
            <a:ext cx="648000" cy="64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4327851" y="3446864"/>
            <a:ext cx="648000" cy="64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4975851" y="3446864"/>
            <a:ext cx="648000" cy="64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3681051" y="2798864"/>
            <a:ext cx="648000" cy="648000"/>
          </a:xfrm>
          <a:prstGeom prst="rect">
            <a:avLst/>
          </a:prstGeom>
          <a:solidFill>
            <a:srgbClr val="7030A0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3681051" y="3446864"/>
            <a:ext cx="648000" cy="648000"/>
          </a:xfrm>
          <a:prstGeom prst="rect">
            <a:avLst/>
          </a:prstGeom>
          <a:solidFill>
            <a:srgbClr val="7030A0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3681051" y="4094864"/>
            <a:ext cx="648000" cy="648000"/>
          </a:xfrm>
          <a:prstGeom prst="rect">
            <a:avLst/>
          </a:prstGeom>
          <a:solidFill>
            <a:srgbClr val="7030A0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3681051" y="6038864"/>
            <a:ext cx="648000" cy="648000"/>
          </a:xfrm>
          <a:prstGeom prst="rect">
            <a:avLst/>
          </a:prstGeom>
          <a:solidFill>
            <a:srgbClr val="FF0000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3681051" y="5390864"/>
            <a:ext cx="648000" cy="648000"/>
          </a:xfrm>
          <a:prstGeom prst="rect">
            <a:avLst/>
          </a:prstGeom>
          <a:solidFill>
            <a:srgbClr val="FF0000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3681051" y="4742864"/>
            <a:ext cx="648000" cy="648000"/>
          </a:xfrm>
          <a:prstGeom prst="rect">
            <a:avLst/>
          </a:prstGeom>
          <a:solidFill>
            <a:srgbClr val="FF0000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4327851" y="4742864"/>
            <a:ext cx="648000" cy="648000"/>
          </a:xfrm>
          <a:prstGeom prst="rect">
            <a:avLst/>
          </a:prstGeom>
          <a:solidFill>
            <a:srgbClr val="FF0000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4327851" y="4094864"/>
            <a:ext cx="648000" cy="648000"/>
          </a:xfrm>
          <a:prstGeom prst="rect">
            <a:avLst/>
          </a:prstGeom>
          <a:solidFill>
            <a:srgbClr val="FF0000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4975851" y="4094864"/>
            <a:ext cx="648000" cy="64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5623851" y="4094864"/>
            <a:ext cx="648000" cy="64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/>
        </p:nvSpPr>
        <p:spPr>
          <a:xfrm>
            <a:off x="5623851" y="3446864"/>
            <a:ext cx="648000" cy="64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5623851" y="2798864"/>
            <a:ext cx="648000" cy="64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>
            <a:off x="5623851" y="2150864"/>
            <a:ext cx="648000" cy="64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>
            <a:off x="4327851" y="5390864"/>
            <a:ext cx="648000" cy="64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/>
          <p:cNvSpPr/>
          <p:nvPr/>
        </p:nvSpPr>
        <p:spPr>
          <a:xfrm>
            <a:off x="4327851" y="6038864"/>
            <a:ext cx="648000" cy="64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4975851" y="6038864"/>
            <a:ext cx="648000" cy="64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/>
          <p:cNvSpPr/>
          <p:nvPr/>
        </p:nvSpPr>
        <p:spPr>
          <a:xfrm>
            <a:off x="4975851" y="5390864"/>
            <a:ext cx="648000" cy="64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/>
          <p:cNvSpPr/>
          <p:nvPr/>
        </p:nvSpPr>
        <p:spPr>
          <a:xfrm>
            <a:off x="4975851" y="4742864"/>
            <a:ext cx="648000" cy="64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/>
          <p:cNvSpPr/>
          <p:nvPr/>
        </p:nvSpPr>
        <p:spPr>
          <a:xfrm>
            <a:off x="6271851" y="4094864"/>
            <a:ext cx="648000" cy="648000"/>
          </a:xfrm>
          <a:prstGeom prst="rect">
            <a:avLst/>
          </a:prstGeom>
          <a:solidFill>
            <a:srgbClr val="7030A0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>
            <a:off x="6271851" y="4742864"/>
            <a:ext cx="648000" cy="648000"/>
          </a:xfrm>
          <a:prstGeom prst="rect">
            <a:avLst/>
          </a:prstGeom>
          <a:solidFill>
            <a:srgbClr val="7030A0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>
            <a:off x="5623851" y="4742864"/>
            <a:ext cx="648000" cy="648000"/>
          </a:xfrm>
          <a:prstGeom prst="rect">
            <a:avLst/>
          </a:prstGeom>
          <a:solidFill>
            <a:srgbClr val="7030A0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>
            <a:off x="5623851" y="5390864"/>
            <a:ext cx="648000" cy="648000"/>
          </a:xfrm>
          <a:prstGeom prst="rect">
            <a:avLst/>
          </a:prstGeom>
          <a:solidFill>
            <a:srgbClr val="7030A0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/>
          <p:cNvSpPr/>
          <p:nvPr/>
        </p:nvSpPr>
        <p:spPr>
          <a:xfrm>
            <a:off x="5623851" y="6038864"/>
            <a:ext cx="648000" cy="648000"/>
          </a:xfrm>
          <a:prstGeom prst="rect">
            <a:avLst/>
          </a:prstGeom>
          <a:solidFill>
            <a:srgbClr val="7030A0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/>
          <p:cNvSpPr/>
          <p:nvPr/>
        </p:nvSpPr>
        <p:spPr>
          <a:xfrm>
            <a:off x="6271851" y="6038864"/>
            <a:ext cx="648000" cy="648000"/>
          </a:xfrm>
          <a:prstGeom prst="rect">
            <a:avLst/>
          </a:prstGeom>
          <a:solidFill>
            <a:srgbClr val="7030A0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/>
          <p:cNvSpPr/>
          <p:nvPr/>
        </p:nvSpPr>
        <p:spPr>
          <a:xfrm>
            <a:off x="6271851" y="5390864"/>
            <a:ext cx="648000" cy="648000"/>
          </a:xfrm>
          <a:prstGeom prst="rect">
            <a:avLst/>
          </a:prstGeom>
          <a:solidFill>
            <a:srgbClr val="7030A0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/>
          <p:cNvSpPr/>
          <p:nvPr/>
        </p:nvSpPr>
        <p:spPr>
          <a:xfrm>
            <a:off x="7567851" y="6038864"/>
            <a:ext cx="648000" cy="64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/>
          <p:cNvSpPr/>
          <p:nvPr/>
        </p:nvSpPr>
        <p:spPr>
          <a:xfrm>
            <a:off x="6919851" y="6038864"/>
            <a:ext cx="648000" cy="64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/>
          <p:cNvSpPr/>
          <p:nvPr/>
        </p:nvSpPr>
        <p:spPr>
          <a:xfrm>
            <a:off x="6919851" y="5390864"/>
            <a:ext cx="648000" cy="64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/>
          <p:cNvSpPr/>
          <p:nvPr/>
        </p:nvSpPr>
        <p:spPr>
          <a:xfrm>
            <a:off x="7567851" y="5390864"/>
            <a:ext cx="648000" cy="64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 80"/>
          <p:cNvSpPr/>
          <p:nvPr/>
        </p:nvSpPr>
        <p:spPr>
          <a:xfrm>
            <a:off x="7567851" y="4742864"/>
            <a:ext cx="648000" cy="64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6919851" y="4742864"/>
            <a:ext cx="648000" cy="64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>
            <a:off x="6919851" y="4094864"/>
            <a:ext cx="648000" cy="64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54" name="Таблица 15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25268315"/>
              </p:ext>
            </p:extLst>
          </p:nvPr>
        </p:nvGraphicFramePr>
        <p:xfrm>
          <a:off x="3679851" y="219564"/>
          <a:ext cx="4536000" cy="648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/>
                <a:gridCol w="648000"/>
                <a:gridCol w="648000"/>
                <a:gridCol w="648000"/>
                <a:gridCol w="648000"/>
                <a:gridCol w="648000"/>
                <a:gridCol w="648000"/>
              </a:tblGrid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С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Е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Н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а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б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а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к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Е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Л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ь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я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р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а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У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Н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к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и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ч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Е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а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д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Г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А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д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а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к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о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х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м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и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ж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к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Ч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Л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и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у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д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а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р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и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к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О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я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м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т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у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С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а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Й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т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И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т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Е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Н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к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р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И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и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у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Ж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я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к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И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В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р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к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н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А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А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cap="all" baseline="0" dirty="0" smtClean="0">
                          <a:latin typeface="Bookman Old Style" panose="02050604050505020204" pitchFamily="18" charset="0"/>
                        </a:rPr>
                        <a:t>ц</a:t>
                      </a:r>
                      <a:endParaRPr lang="ru-RU" sz="3200" b="1" cap="all" baseline="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sp>
        <p:nvSpPr>
          <p:cNvPr id="84" name="Прямоугольник 83"/>
          <p:cNvSpPr/>
          <p:nvPr/>
        </p:nvSpPr>
        <p:spPr>
          <a:xfrm>
            <a:off x="3681051" y="211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4327851" y="211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>
            <a:off x="4327851" y="859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/>
          <p:cNvSpPr/>
          <p:nvPr/>
        </p:nvSpPr>
        <p:spPr>
          <a:xfrm>
            <a:off x="3681051" y="859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/>
          <p:cNvSpPr/>
          <p:nvPr/>
        </p:nvSpPr>
        <p:spPr>
          <a:xfrm>
            <a:off x="3681051" y="1507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 88"/>
          <p:cNvSpPr/>
          <p:nvPr/>
        </p:nvSpPr>
        <p:spPr>
          <a:xfrm>
            <a:off x="3681051" y="2155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рямоугольник 89"/>
          <p:cNvSpPr/>
          <p:nvPr/>
        </p:nvSpPr>
        <p:spPr>
          <a:xfrm>
            <a:off x="4327851" y="2155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ик 90"/>
          <p:cNvSpPr/>
          <p:nvPr/>
        </p:nvSpPr>
        <p:spPr>
          <a:xfrm>
            <a:off x="7567851" y="211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/>
          <p:cNvSpPr/>
          <p:nvPr/>
        </p:nvSpPr>
        <p:spPr>
          <a:xfrm>
            <a:off x="6919851" y="211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/>
          <p:cNvSpPr/>
          <p:nvPr/>
        </p:nvSpPr>
        <p:spPr>
          <a:xfrm>
            <a:off x="6271851" y="211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/>
          <p:cNvSpPr/>
          <p:nvPr/>
        </p:nvSpPr>
        <p:spPr>
          <a:xfrm>
            <a:off x="5623851" y="211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/>
          <p:cNvSpPr/>
          <p:nvPr/>
        </p:nvSpPr>
        <p:spPr>
          <a:xfrm>
            <a:off x="4975851" y="211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/>
          <p:cNvSpPr/>
          <p:nvPr/>
        </p:nvSpPr>
        <p:spPr>
          <a:xfrm>
            <a:off x="4975851" y="859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/>
          <p:cNvSpPr/>
          <p:nvPr/>
        </p:nvSpPr>
        <p:spPr>
          <a:xfrm>
            <a:off x="5623851" y="859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 97"/>
          <p:cNvSpPr/>
          <p:nvPr/>
        </p:nvSpPr>
        <p:spPr>
          <a:xfrm>
            <a:off x="4327851" y="1507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 98"/>
          <p:cNvSpPr/>
          <p:nvPr/>
        </p:nvSpPr>
        <p:spPr>
          <a:xfrm>
            <a:off x="4975851" y="1507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/>
          <p:cNvSpPr/>
          <p:nvPr/>
        </p:nvSpPr>
        <p:spPr>
          <a:xfrm>
            <a:off x="5623851" y="1507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/>
          <p:cNvSpPr/>
          <p:nvPr/>
        </p:nvSpPr>
        <p:spPr>
          <a:xfrm>
            <a:off x="6271851" y="1507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Прямоугольник 101"/>
          <p:cNvSpPr/>
          <p:nvPr/>
        </p:nvSpPr>
        <p:spPr>
          <a:xfrm>
            <a:off x="6271851" y="859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Прямоугольник 102"/>
          <p:cNvSpPr/>
          <p:nvPr/>
        </p:nvSpPr>
        <p:spPr>
          <a:xfrm>
            <a:off x="6919851" y="859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ик 103"/>
          <p:cNvSpPr/>
          <p:nvPr/>
        </p:nvSpPr>
        <p:spPr>
          <a:xfrm>
            <a:off x="7567851" y="859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рямоугольник 104"/>
          <p:cNvSpPr/>
          <p:nvPr/>
        </p:nvSpPr>
        <p:spPr>
          <a:xfrm>
            <a:off x="7567851" y="1507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/>
          <p:cNvSpPr/>
          <p:nvPr/>
        </p:nvSpPr>
        <p:spPr>
          <a:xfrm>
            <a:off x="6919851" y="1507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/>
          <p:cNvSpPr/>
          <p:nvPr/>
        </p:nvSpPr>
        <p:spPr>
          <a:xfrm>
            <a:off x="7567851" y="2155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/>
          <p:cNvSpPr/>
          <p:nvPr/>
        </p:nvSpPr>
        <p:spPr>
          <a:xfrm>
            <a:off x="7567851" y="2803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рямоугольник 108"/>
          <p:cNvSpPr/>
          <p:nvPr/>
        </p:nvSpPr>
        <p:spPr>
          <a:xfrm>
            <a:off x="6919851" y="2803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Прямоугольник 109"/>
          <p:cNvSpPr/>
          <p:nvPr/>
        </p:nvSpPr>
        <p:spPr>
          <a:xfrm>
            <a:off x="6919851" y="2155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Прямоугольник 110"/>
          <p:cNvSpPr/>
          <p:nvPr/>
        </p:nvSpPr>
        <p:spPr>
          <a:xfrm>
            <a:off x="6271851" y="2155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>
            <a:off x="6271851" y="2803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Прямоугольник 112"/>
          <p:cNvSpPr/>
          <p:nvPr/>
        </p:nvSpPr>
        <p:spPr>
          <a:xfrm>
            <a:off x="6271851" y="3451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рямоугольник 113"/>
          <p:cNvSpPr/>
          <p:nvPr/>
        </p:nvSpPr>
        <p:spPr>
          <a:xfrm>
            <a:off x="6919851" y="3451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Прямоугольник 114"/>
          <p:cNvSpPr/>
          <p:nvPr/>
        </p:nvSpPr>
        <p:spPr>
          <a:xfrm>
            <a:off x="7567851" y="3451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Прямоугольник 115"/>
          <p:cNvSpPr/>
          <p:nvPr/>
        </p:nvSpPr>
        <p:spPr>
          <a:xfrm>
            <a:off x="7567851" y="4099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Прямоугольник 116"/>
          <p:cNvSpPr/>
          <p:nvPr/>
        </p:nvSpPr>
        <p:spPr>
          <a:xfrm>
            <a:off x="4975851" y="2155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Прямоугольник 117"/>
          <p:cNvSpPr/>
          <p:nvPr/>
        </p:nvSpPr>
        <p:spPr>
          <a:xfrm>
            <a:off x="4975851" y="2803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Прямоугольник 118"/>
          <p:cNvSpPr/>
          <p:nvPr/>
        </p:nvSpPr>
        <p:spPr>
          <a:xfrm>
            <a:off x="4327851" y="2803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Прямоугольник 119"/>
          <p:cNvSpPr/>
          <p:nvPr/>
        </p:nvSpPr>
        <p:spPr>
          <a:xfrm>
            <a:off x="4327851" y="3451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Прямоугольник 120"/>
          <p:cNvSpPr/>
          <p:nvPr/>
        </p:nvSpPr>
        <p:spPr>
          <a:xfrm>
            <a:off x="4975851" y="3451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Прямоугольник 121"/>
          <p:cNvSpPr/>
          <p:nvPr/>
        </p:nvSpPr>
        <p:spPr>
          <a:xfrm>
            <a:off x="3681051" y="2803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Прямоугольник 122"/>
          <p:cNvSpPr/>
          <p:nvPr/>
        </p:nvSpPr>
        <p:spPr>
          <a:xfrm>
            <a:off x="3681051" y="3451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Прямоугольник 123"/>
          <p:cNvSpPr/>
          <p:nvPr/>
        </p:nvSpPr>
        <p:spPr>
          <a:xfrm>
            <a:off x="3681051" y="4099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Прямоугольник 125"/>
          <p:cNvSpPr/>
          <p:nvPr/>
        </p:nvSpPr>
        <p:spPr>
          <a:xfrm>
            <a:off x="3681051" y="5395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Прямоугольник 126"/>
          <p:cNvSpPr/>
          <p:nvPr/>
        </p:nvSpPr>
        <p:spPr>
          <a:xfrm>
            <a:off x="3681051" y="4747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Прямоугольник 127"/>
          <p:cNvSpPr/>
          <p:nvPr/>
        </p:nvSpPr>
        <p:spPr>
          <a:xfrm>
            <a:off x="4327851" y="4747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Прямоугольник 128"/>
          <p:cNvSpPr/>
          <p:nvPr/>
        </p:nvSpPr>
        <p:spPr>
          <a:xfrm>
            <a:off x="4327851" y="4099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Прямоугольник 129"/>
          <p:cNvSpPr/>
          <p:nvPr/>
        </p:nvSpPr>
        <p:spPr>
          <a:xfrm>
            <a:off x="4975851" y="4099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Прямоугольник 130"/>
          <p:cNvSpPr/>
          <p:nvPr/>
        </p:nvSpPr>
        <p:spPr>
          <a:xfrm>
            <a:off x="5623851" y="4099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Прямоугольник 131"/>
          <p:cNvSpPr/>
          <p:nvPr/>
        </p:nvSpPr>
        <p:spPr>
          <a:xfrm>
            <a:off x="5623851" y="3451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Прямоугольник 132"/>
          <p:cNvSpPr/>
          <p:nvPr/>
        </p:nvSpPr>
        <p:spPr>
          <a:xfrm>
            <a:off x="5623851" y="2803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Прямоугольник 133"/>
          <p:cNvSpPr/>
          <p:nvPr/>
        </p:nvSpPr>
        <p:spPr>
          <a:xfrm>
            <a:off x="5623851" y="2150864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Прямоугольник 134"/>
          <p:cNvSpPr/>
          <p:nvPr/>
        </p:nvSpPr>
        <p:spPr>
          <a:xfrm>
            <a:off x="4327851" y="5395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Прямоугольник 137"/>
          <p:cNvSpPr/>
          <p:nvPr/>
        </p:nvSpPr>
        <p:spPr>
          <a:xfrm>
            <a:off x="4975851" y="5395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Прямоугольник 138"/>
          <p:cNvSpPr/>
          <p:nvPr/>
        </p:nvSpPr>
        <p:spPr>
          <a:xfrm>
            <a:off x="4975851" y="4747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Прямоугольник 139"/>
          <p:cNvSpPr/>
          <p:nvPr/>
        </p:nvSpPr>
        <p:spPr>
          <a:xfrm>
            <a:off x="6271851" y="4099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Прямоугольник 140"/>
          <p:cNvSpPr/>
          <p:nvPr/>
        </p:nvSpPr>
        <p:spPr>
          <a:xfrm>
            <a:off x="6271851" y="4747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Прямоугольник 141"/>
          <p:cNvSpPr/>
          <p:nvPr/>
        </p:nvSpPr>
        <p:spPr>
          <a:xfrm>
            <a:off x="5623851" y="4747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Прямоугольник 150"/>
          <p:cNvSpPr/>
          <p:nvPr/>
        </p:nvSpPr>
        <p:spPr>
          <a:xfrm>
            <a:off x="7567851" y="4747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Прямоугольник 151"/>
          <p:cNvSpPr/>
          <p:nvPr/>
        </p:nvSpPr>
        <p:spPr>
          <a:xfrm>
            <a:off x="6919851" y="4747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Прямоугольник 152"/>
          <p:cNvSpPr/>
          <p:nvPr/>
        </p:nvSpPr>
        <p:spPr>
          <a:xfrm>
            <a:off x="6919851" y="4099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Прямоугольник 124"/>
          <p:cNvSpPr/>
          <p:nvPr/>
        </p:nvSpPr>
        <p:spPr>
          <a:xfrm>
            <a:off x="3681062" y="6043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Прямоугольник 135"/>
          <p:cNvSpPr/>
          <p:nvPr/>
        </p:nvSpPr>
        <p:spPr>
          <a:xfrm>
            <a:off x="4327862" y="6043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Прямоугольник 136"/>
          <p:cNvSpPr/>
          <p:nvPr/>
        </p:nvSpPr>
        <p:spPr>
          <a:xfrm>
            <a:off x="4975862" y="6043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Прямоугольник 142"/>
          <p:cNvSpPr/>
          <p:nvPr/>
        </p:nvSpPr>
        <p:spPr>
          <a:xfrm>
            <a:off x="5623862" y="5395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Прямоугольник 143"/>
          <p:cNvSpPr/>
          <p:nvPr/>
        </p:nvSpPr>
        <p:spPr>
          <a:xfrm>
            <a:off x="5623862" y="6043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рямоугольник 144"/>
          <p:cNvSpPr/>
          <p:nvPr/>
        </p:nvSpPr>
        <p:spPr>
          <a:xfrm>
            <a:off x="6271862" y="6043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Прямоугольник 145"/>
          <p:cNvSpPr/>
          <p:nvPr/>
        </p:nvSpPr>
        <p:spPr>
          <a:xfrm>
            <a:off x="6271862" y="5395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Прямоугольник 146"/>
          <p:cNvSpPr/>
          <p:nvPr/>
        </p:nvSpPr>
        <p:spPr>
          <a:xfrm>
            <a:off x="7567246" y="6050831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Прямоугольник 147"/>
          <p:cNvSpPr/>
          <p:nvPr/>
        </p:nvSpPr>
        <p:spPr>
          <a:xfrm>
            <a:off x="6919862" y="6043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Прямоугольник 148"/>
          <p:cNvSpPr/>
          <p:nvPr/>
        </p:nvSpPr>
        <p:spPr>
          <a:xfrm>
            <a:off x="6919862" y="5395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Прямоугольник 149"/>
          <p:cNvSpPr/>
          <p:nvPr/>
        </p:nvSpPr>
        <p:spPr>
          <a:xfrm>
            <a:off x="7567862" y="5395016"/>
            <a:ext cx="648000" cy="64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4" name="Заголовок 1"/>
          <p:cNvSpPr txBox="1">
            <a:spLocks/>
          </p:cNvSpPr>
          <p:nvPr/>
        </p:nvSpPr>
        <p:spPr>
          <a:xfrm>
            <a:off x="694897" y="-1"/>
            <a:ext cx="11497104" cy="68103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Филворд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5" name="Рисунок 21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1" y="4086346"/>
            <a:ext cx="731583" cy="762066"/>
          </a:xfrm>
          <a:prstGeom prst="rect">
            <a:avLst/>
          </a:prstGeom>
        </p:spPr>
      </p:pic>
      <p:pic>
        <p:nvPicPr>
          <p:cNvPr id="216" name="Рисунок 21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1" y="5014857"/>
            <a:ext cx="731583" cy="768163"/>
          </a:xfrm>
          <a:prstGeom prst="rect">
            <a:avLst/>
          </a:prstGeom>
        </p:spPr>
      </p:pic>
      <p:pic>
        <p:nvPicPr>
          <p:cNvPr id="217" name="Рисунок 2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2" y="5949465"/>
            <a:ext cx="731583" cy="7620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075" y="503581"/>
            <a:ext cx="347462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Bookman Old Style" panose="02050604050505020204" pitchFamily="18" charset="0"/>
              </a:rPr>
              <a:t>Задача: найти в поле </a:t>
            </a:r>
            <a:r>
              <a:rPr lang="ru-RU" sz="2000" dirty="0" err="1" smtClean="0">
                <a:latin typeface="Bookman Old Style" panose="02050604050505020204" pitchFamily="18" charset="0"/>
              </a:rPr>
              <a:t>филворда</a:t>
            </a:r>
            <a:r>
              <a:rPr lang="ru-RU" sz="2000" dirty="0" smtClean="0">
                <a:latin typeface="Bookman Old Style" panose="02050604050505020204" pitchFamily="18" charset="0"/>
              </a:rPr>
              <a:t> названия рек Бурятии. Все </a:t>
            </a:r>
            <a:r>
              <a:rPr lang="ru-RU" sz="2000" dirty="0">
                <a:latin typeface="Bookman Old Style" panose="02050604050505020204" pitchFamily="18" charset="0"/>
              </a:rPr>
              <a:t>буквы найденного слова необходимо вычеркнуть. Два раза одна и та же буква не может быть зачеркнута. После решения </a:t>
            </a:r>
            <a:r>
              <a:rPr lang="ru-RU" sz="2000" dirty="0" err="1" smtClean="0">
                <a:latin typeface="Bookman Old Style" panose="02050604050505020204" pitchFamily="18" charset="0"/>
              </a:rPr>
              <a:t>филворда</a:t>
            </a:r>
            <a:r>
              <a:rPr lang="ru-RU" sz="2000" dirty="0" smtClean="0">
                <a:latin typeface="Bookman Old Style" panose="02050604050505020204" pitchFamily="18" charset="0"/>
              </a:rPr>
              <a:t> </a:t>
            </a:r>
            <a:r>
              <a:rPr lang="ru-RU" sz="2000" dirty="0">
                <a:latin typeface="Bookman Old Style" panose="02050604050505020204" pitchFamily="18" charset="0"/>
              </a:rPr>
              <a:t>не зачеркнутых букв не должно остаться</a:t>
            </a:r>
            <a:r>
              <a:rPr lang="ru-RU" sz="2000" dirty="0" smtClean="0">
                <a:latin typeface="Bookman Old Style" panose="02050604050505020204" pitchFamily="18" charset="0"/>
              </a:rPr>
              <a:t>.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1600" y="-4448"/>
            <a:ext cx="2805953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Реки </a:t>
            </a:r>
          </a:p>
          <a:p>
            <a:pPr algn="ctr"/>
            <a:r>
              <a:rPr lang="ru-RU" sz="4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Бурятии</a:t>
            </a:r>
            <a:endParaRPr lang="ru-RU" sz="43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51574" y="1618929"/>
            <a:ext cx="2043953" cy="406618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Ответы</a:t>
            </a:r>
            <a:endParaRPr lang="ru-RU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1600" y="1502864"/>
            <a:ext cx="2805953" cy="5113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6450" indent="-627063">
              <a:buAutoNum type="arabicPeriod"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Витим</a:t>
            </a:r>
          </a:p>
          <a:p>
            <a:pPr marL="806450" indent="-627063">
              <a:buAutoNum type="arabicPeriod"/>
            </a:pPr>
            <a:r>
              <a:rPr lang="ru-RU" sz="24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Джида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6450" indent="-627063">
              <a:buAutoNum type="arabicPeriod"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Иркут</a:t>
            </a:r>
          </a:p>
          <a:p>
            <a:pPr marL="806450" indent="-627063">
              <a:buAutoNum type="arabicPeriod"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Кабанья</a:t>
            </a:r>
          </a:p>
          <a:p>
            <a:pPr marL="806450" indent="-627063">
              <a:buAutoNum type="arabicPeriod"/>
            </a:pPr>
            <a:r>
              <a:rPr lang="ru-RU" sz="24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Кичера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6450" indent="-627063">
              <a:buAutoNum type="arabicPeriod"/>
            </a:pPr>
            <a:r>
              <a:rPr lang="ru-RU" sz="24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Муя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6450" indent="-627063">
              <a:buAutoNum type="arabicPeriod"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Селенга</a:t>
            </a:r>
          </a:p>
          <a:p>
            <a:pPr marL="806450" indent="-627063">
              <a:buAutoNum type="arabicPeriod"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Снежная</a:t>
            </a:r>
          </a:p>
          <a:p>
            <a:pPr marL="806450" indent="-627063">
              <a:buAutoNum type="arabicPeriod"/>
            </a:pPr>
            <a:r>
              <a:rPr lang="ru-RU" sz="24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Цакирка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6450" indent="-627063">
              <a:buAutoNum type="arabicPeriod"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Турка</a:t>
            </a:r>
          </a:p>
          <a:p>
            <a:pPr marL="806450" indent="-627063">
              <a:buAutoNum type="arabicPeriod"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Уда</a:t>
            </a:r>
          </a:p>
          <a:p>
            <a:pPr marL="806450" indent="-627063">
              <a:buAutoNum type="arabicPeriod"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Хилок</a:t>
            </a:r>
          </a:p>
          <a:p>
            <a:pPr marL="806450" indent="-627063">
              <a:buAutoNum type="arabicPeriod"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Чикой</a:t>
            </a:r>
            <a:endParaRPr lang="ru-RU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7875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1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96" y="21948"/>
            <a:ext cx="11497104" cy="681037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чудес Бурятии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1" y="4086346"/>
            <a:ext cx="731583" cy="762066"/>
          </a:xfrm>
          <a:prstGeom prst="rect">
            <a:avLst/>
          </a:prstGeom>
        </p:spPr>
      </p:pic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1" y="5014857"/>
            <a:ext cx="731583" cy="768163"/>
          </a:xfrm>
          <a:prstGeom prst="rect">
            <a:avLst/>
          </a:prstGeom>
        </p:spPr>
      </p:pic>
      <p:pic>
        <p:nvPicPr>
          <p:cNvPr id="9" name="Рисунок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2" y="5949465"/>
            <a:ext cx="731583" cy="76206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10254" y="702986"/>
            <a:ext cx="11139699" cy="937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В Бурятии 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в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2009 году 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состоялся конкурс «7 чудес природы Бурятии».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Всего в конкурсе приняло участие 205 объектов со всех районов республики. Общенародным голосованием определено семь чудес природы 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Бурятии. Назовите эти природные объекты.</a:t>
            </a:r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35" y="1653881"/>
            <a:ext cx="8840462" cy="4530641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9894979" y="1640541"/>
            <a:ext cx="2054973" cy="581521"/>
            <a:chOff x="3561049" y="1643385"/>
            <a:chExt cx="2054973" cy="581521"/>
          </a:xfrm>
        </p:grpSpPr>
        <p:sp>
          <p:nvSpPr>
            <p:cNvPr id="16" name="Полилиния 15"/>
            <p:cNvSpPr/>
            <p:nvPr/>
          </p:nvSpPr>
          <p:spPr>
            <a:xfrm>
              <a:off x="3701633" y="1643385"/>
              <a:ext cx="1914389" cy="581521"/>
            </a:xfrm>
            <a:custGeom>
              <a:avLst/>
              <a:gdLst>
                <a:gd name="connsiteX0" fmla="*/ 0 w 1914389"/>
                <a:gd name="connsiteY0" fmla="*/ 0 h 581519"/>
                <a:gd name="connsiteX1" fmla="*/ 1623630 w 1914389"/>
                <a:gd name="connsiteY1" fmla="*/ 0 h 581519"/>
                <a:gd name="connsiteX2" fmla="*/ 1914389 w 1914389"/>
                <a:gd name="connsiteY2" fmla="*/ 290760 h 581519"/>
                <a:gd name="connsiteX3" fmla="*/ 1623630 w 1914389"/>
                <a:gd name="connsiteY3" fmla="*/ 581519 h 581519"/>
                <a:gd name="connsiteX4" fmla="*/ 0 w 1914389"/>
                <a:gd name="connsiteY4" fmla="*/ 581519 h 581519"/>
                <a:gd name="connsiteX5" fmla="*/ 0 w 1914389"/>
                <a:gd name="connsiteY5" fmla="*/ 0 h 581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4389" h="581519">
                  <a:moveTo>
                    <a:pt x="1914389" y="581518"/>
                  </a:moveTo>
                  <a:lnTo>
                    <a:pt x="290759" y="581518"/>
                  </a:lnTo>
                  <a:lnTo>
                    <a:pt x="0" y="290759"/>
                  </a:lnTo>
                  <a:lnTo>
                    <a:pt x="290759" y="1"/>
                  </a:lnTo>
                  <a:lnTo>
                    <a:pt x="1914389" y="1"/>
                  </a:lnTo>
                  <a:lnTo>
                    <a:pt x="1914389" y="581518"/>
                  </a:lnTo>
                  <a:close/>
                </a:path>
              </a:pathLst>
            </a:custGeom>
            <a:ln w="57150"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1814" tIns="76201" rIns="142240" bIns="76201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chemeClr val="tx1"/>
                  </a:solidFill>
                  <a:latin typeface="Bookman Old Style" panose="02050604050505020204" pitchFamily="18" charset="0"/>
                </a:rPr>
                <a:t>7 место</a:t>
              </a:r>
              <a:endParaRPr lang="ru-RU" sz="2000" b="1" kern="1200" dirty="0">
                <a:solidFill>
                  <a:schemeClr val="tx1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3561049" y="1643386"/>
              <a:ext cx="581519" cy="581519"/>
            </a:xfrm>
            <a:prstGeom prst="ellipse">
              <a:avLst/>
            </a:prstGeom>
            <a:blipFill>
              <a:blip r:embed="rId8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1" name="Группа 30"/>
          <p:cNvGrpSpPr/>
          <p:nvPr/>
        </p:nvGrpSpPr>
        <p:grpSpPr>
          <a:xfrm>
            <a:off x="9894979" y="2395648"/>
            <a:ext cx="2054973" cy="581520"/>
            <a:chOff x="3561049" y="2398492"/>
            <a:chExt cx="2054973" cy="581520"/>
          </a:xfrm>
        </p:grpSpPr>
        <p:sp>
          <p:nvSpPr>
            <p:cNvPr id="18" name="Полилиния 17"/>
            <p:cNvSpPr/>
            <p:nvPr/>
          </p:nvSpPr>
          <p:spPr>
            <a:xfrm>
              <a:off x="3701633" y="2398492"/>
              <a:ext cx="1914389" cy="581520"/>
            </a:xfrm>
            <a:custGeom>
              <a:avLst/>
              <a:gdLst>
                <a:gd name="connsiteX0" fmla="*/ 0 w 1914389"/>
                <a:gd name="connsiteY0" fmla="*/ 0 h 581519"/>
                <a:gd name="connsiteX1" fmla="*/ 1623630 w 1914389"/>
                <a:gd name="connsiteY1" fmla="*/ 0 h 581519"/>
                <a:gd name="connsiteX2" fmla="*/ 1914389 w 1914389"/>
                <a:gd name="connsiteY2" fmla="*/ 290760 h 581519"/>
                <a:gd name="connsiteX3" fmla="*/ 1623630 w 1914389"/>
                <a:gd name="connsiteY3" fmla="*/ 581519 h 581519"/>
                <a:gd name="connsiteX4" fmla="*/ 0 w 1914389"/>
                <a:gd name="connsiteY4" fmla="*/ 581519 h 581519"/>
                <a:gd name="connsiteX5" fmla="*/ 0 w 1914389"/>
                <a:gd name="connsiteY5" fmla="*/ 0 h 581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4389" h="581519">
                  <a:moveTo>
                    <a:pt x="1914389" y="581518"/>
                  </a:moveTo>
                  <a:lnTo>
                    <a:pt x="290759" y="581518"/>
                  </a:lnTo>
                  <a:lnTo>
                    <a:pt x="0" y="290759"/>
                  </a:lnTo>
                  <a:lnTo>
                    <a:pt x="290759" y="1"/>
                  </a:lnTo>
                  <a:lnTo>
                    <a:pt x="1914389" y="1"/>
                  </a:lnTo>
                  <a:lnTo>
                    <a:pt x="1914389" y="581518"/>
                  </a:lnTo>
                  <a:close/>
                </a:path>
              </a:pathLst>
            </a:custGeom>
            <a:ln w="57150"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1732615"/>
                <a:satOff val="-7995"/>
                <a:lumOff val="294"/>
                <a:alphaOff val="0"/>
              </a:schemeClr>
            </a:fillRef>
            <a:effectRef idx="0">
              <a:schemeClr val="accent4">
                <a:hueOff val="1732615"/>
                <a:satOff val="-7995"/>
                <a:lumOff val="29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1814" tIns="76201" rIns="14224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chemeClr val="tx1"/>
                  </a:solidFill>
                  <a:latin typeface="Bookman Old Style" panose="02050604050505020204" pitchFamily="18" charset="0"/>
                </a:rPr>
                <a:t>6 место</a:t>
              </a:r>
              <a:endParaRPr lang="ru-RU" sz="2000" b="1" kern="1200" dirty="0">
                <a:solidFill>
                  <a:schemeClr val="tx1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9" name="Овал 18"/>
            <p:cNvSpPr/>
            <p:nvPr/>
          </p:nvSpPr>
          <p:spPr>
            <a:xfrm>
              <a:off x="3561049" y="2398493"/>
              <a:ext cx="581519" cy="581519"/>
            </a:xfrm>
            <a:prstGeom prst="ellipse">
              <a:avLst/>
            </a:prstGeom>
            <a:blipFill>
              <a:blip r:embed="rId9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tretch>
                <a:fillRect/>
              </a:stretch>
            </a:blipFill>
            <a:ln w="57150"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tint val="50000"/>
                <a:hueOff val="1907921"/>
                <a:satOff val="-10026"/>
                <a:lumOff val="-725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2" name="Группа 31"/>
          <p:cNvGrpSpPr/>
          <p:nvPr/>
        </p:nvGrpSpPr>
        <p:grpSpPr>
          <a:xfrm>
            <a:off x="9894979" y="3150754"/>
            <a:ext cx="2054973" cy="581520"/>
            <a:chOff x="3561049" y="3153598"/>
            <a:chExt cx="2054973" cy="581520"/>
          </a:xfrm>
        </p:grpSpPr>
        <p:sp>
          <p:nvSpPr>
            <p:cNvPr id="20" name="Полилиния 19"/>
            <p:cNvSpPr/>
            <p:nvPr/>
          </p:nvSpPr>
          <p:spPr>
            <a:xfrm>
              <a:off x="3701633" y="3153598"/>
              <a:ext cx="1914389" cy="581520"/>
            </a:xfrm>
            <a:custGeom>
              <a:avLst/>
              <a:gdLst>
                <a:gd name="connsiteX0" fmla="*/ 0 w 1914389"/>
                <a:gd name="connsiteY0" fmla="*/ 0 h 581519"/>
                <a:gd name="connsiteX1" fmla="*/ 1623630 w 1914389"/>
                <a:gd name="connsiteY1" fmla="*/ 0 h 581519"/>
                <a:gd name="connsiteX2" fmla="*/ 1914389 w 1914389"/>
                <a:gd name="connsiteY2" fmla="*/ 290760 h 581519"/>
                <a:gd name="connsiteX3" fmla="*/ 1623630 w 1914389"/>
                <a:gd name="connsiteY3" fmla="*/ 581519 h 581519"/>
                <a:gd name="connsiteX4" fmla="*/ 0 w 1914389"/>
                <a:gd name="connsiteY4" fmla="*/ 581519 h 581519"/>
                <a:gd name="connsiteX5" fmla="*/ 0 w 1914389"/>
                <a:gd name="connsiteY5" fmla="*/ 0 h 581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4389" h="581519">
                  <a:moveTo>
                    <a:pt x="1914389" y="581518"/>
                  </a:moveTo>
                  <a:lnTo>
                    <a:pt x="290759" y="581518"/>
                  </a:lnTo>
                  <a:lnTo>
                    <a:pt x="0" y="290759"/>
                  </a:lnTo>
                  <a:lnTo>
                    <a:pt x="290759" y="1"/>
                  </a:lnTo>
                  <a:lnTo>
                    <a:pt x="1914389" y="1"/>
                  </a:lnTo>
                  <a:lnTo>
                    <a:pt x="1914389" y="581518"/>
                  </a:lnTo>
                  <a:close/>
                </a:path>
              </a:pathLst>
            </a:custGeom>
            <a:ln w="57150"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3465231"/>
                <a:satOff val="-15989"/>
                <a:lumOff val="588"/>
                <a:alphaOff val="0"/>
              </a:schemeClr>
            </a:fillRef>
            <a:effectRef idx="0">
              <a:schemeClr val="accent4">
                <a:hueOff val="3465231"/>
                <a:satOff val="-15989"/>
                <a:lumOff val="58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1814" tIns="76201" rIns="14224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chemeClr val="tx1"/>
                  </a:solidFill>
                  <a:latin typeface="Bookman Old Style" panose="02050604050505020204" pitchFamily="18" charset="0"/>
                </a:rPr>
                <a:t>5 место</a:t>
              </a:r>
              <a:endParaRPr lang="ru-RU" sz="2000" b="1" kern="1200" dirty="0">
                <a:solidFill>
                  <a:schemeClr val="tx1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21" name="Овал 20"/>
            <p:cNvSpPr/>
            <p:nvPr/>
          </p:nvSpPr>
          <p:spPr>
            <a:xfrm>
              <a:off x="3561049" y="3153599"/>
              <a:ext cx="581519" cy="581519"/>
            </a:xfrm>
            <a:prstGeom prst="ellipse">
              <a:avLst/>
            </a:prstGeom>
            <a:blipFill>
              <a:blip r:embed="rId10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tint val="50000"/>
                <a:hueOff val="3815842"/>
                <a:satOff val="-20052"/>
                <a:lumOff val="-1451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3" name="Группа 32"/>
          <p:cNvGrpSpPr/>
          <p:nvPr/>
        </p:nvGrpSpPr>
        <p:grpSpPr>
          <a:xfrm>
            <a:off x="9894979" y="3905861"/>
            <a:ext cx="2054974" cy="581520"/>
            <a:chOff x="3561049" y="3908705"/>
            <a:chExt cx="2054974" cy="581520"/>
          </a:xfrm>
        </p:grpSpPr>
        <p:sp>
          <p:nvSpPr>
            <p:cNvPr id="22" name="Полилиния 21"/>
            <p:cNvSpPr/>
            <p:nvPr/>
          </p:nvSpPr>
          <p:spPr>
            <a:xfrm>
              <a:off x="3701633" y="3908705"/>
              <a:ext cx="1914390" cy="581520"/>
            </a:xfrm>
            <a:custGeom>
              <a:avLst/>
              <a:gdLst>
                <a:gd name="connsiteX0" fmla="*/ 0 w 1914389"/>
                <a:gd name="connsiteY0" fmla="*/ 0 h 581519"/>
                <a:gd name="connsiteX1" fmla="*/ 1623630 w 1914389"/>
                <a:gd name="connsiteY1" fmla="*/ 0 h 581519"/>
                <a:gd name="connsiteX2" fmla="*/ 1914389 w 1914389"/>
                <a:gd name="connsiteY2" fmla="*/ 290760 h 581519"/>
                <a:gd name="connsiteX3" fmla="*/ 1623630 w 1914389"/>
                <a:gd name="connsiteY3" fmla="*/ 581519 h 581519"/>
                <a:gd name="connsiteX4" fmla="*/ 0 w 1914389"/>
                <a:gd name="connsiteY4" fmla="*/ 581519 h 581519"/>
                <a:gd name="connsiteX5" fmla="*/ 0 w 1914389"/>
                <a:gd name="connsiteY5" fmla="*/ 0 h 581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4389" h="581519">
                  <a:moveTo>
                    <a:pt x="1914389" y="581518"/>
                  </a:moveTo>
                  <a:lnTo>
                    <a:pt x="290759" y="581518"/>
                  </a:lnTo>
                  <a:lnTo>
                    <a:pt x="0" y="290759"/>
                  </a:lnTo>
                  <a:lnTo>
                    <a:pt x="290759" y="1"/>
                  </a:lnTo>
                  <a:lnTo>
                    <a:pt x="1914389" y="1"/>
                  </a:lnTo>
                  <a:lnTo>
                    <a:pt x="1914389" y="581518"/>
                  </a:lnTo>
                  <a:close/>
                </a:path>
              </a:pathLst>
            </a:custGeom>
            <a:ln w="57150"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5197846"/>
                <a:satOff val="-23984"/>
                <a:lumOff val="883"/>
                <a:alphaOff val="0"/>
              </a:schemeClr>
            </a:fillRef>
            <a:effectRef idx="0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1814" tIns="76201" rIns="142241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chemeClr val="tx1"/>
                  </a:solidFill>
                  <a:latin typeface="Bookman Old Style" panose="02050604050505020204" pitchFamily="18" charset="0"/>
                </a:rPr>
                <a:t>4 место</a:t>
              </a:r>
              <a:endParaRPr lang="ru-RU" sz="2000" b="1" kern="1200" dirty="0">
                <a:solidFill>
                  <a:schemeClr val="tx1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23" name="Овал 22"/>
            <p:cNvSpPr/>
            <p:nvPr/>
          </p:nvSpPr>
          <p:spPr>
            <a:xfrm>
              <a:off x="3561049" y="3908706"/>
              <a:ext cx="581519" cy="581519"/>
            </a:xfrm>
            <a:prstGeom prst="ellipse">
              <a:avLst/>
            </a:prstGeom>
            <a:blipFill>
              <a:blip r:embed="rId11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tint val="50000"/>
                <a:hueOff val="5723762"/>
                <a:satOff val="-30078"/>
                <a:lumOff val="-2176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4" name="Группа 33"/>
          <p:cNvGrpSpPr/>
          <p:nvPr/>
        </p:nvGrpSpPr>
        <p:grpSpPr>
          <a:xfrm>
            <a:off x="9894979" y="4660968"/>
            <a:ext cx="2054973" cy="581520"/>
            <a:chOff x="3561049" y="4663812"/>
            <a:chExt cx="2054973" cy="581520"/>
          </a:xfrm>
        </p:grpSpPr>
        <p:sp>
          <p:nvSpPr>
            <p:cNvPr id="24" name="Полилиния 23"/>
            <p:cNvSpPr/>
            <p:nvPr/>
          </p:nvSpPr>
          <p:spPr>
            <a:xfrm>
              <a:off x="3701633" y="4663812"/>
              <a:ext cx="1914389" cy="581520"/>
            </a:xfrm>
            <a:custGeom>
              <a:avLst/>
              <a:gdLst>
                <a:gd name="connsiteX0" fmla="*/ 0 w 1914389"/>
                <a:gd name="connsiteY0" fmla="*/ 0 h 581519"/>
                <a:gd name="connsiteX1" fmla="*/ 1623630 w 1914389"/>
                <a:gd name="connsiteY1" fmla="*/ 0 h 581519"/>
                <a:gd name="connsiteX2" fmla="*/ 1914389 w 1914389"/>
                <a:gd name="connsiteY2" fmla="*/ 290760 h 581519"/>
                <a:gd name="connsiteX3" fmla="*/ 1623630 w 1914389"/>
                <a:gd name="connsiteY3" fmla="*/ 581519 h 581519"/>
                <a:gd name="connsiteX4" fmla="*/ 0 w 1914389"/>
                <a:gd name="connsiteY4" fmla="*/ 581519 h 581519"/>
                <a:gd name="connsiteX5" fmla="*/ 0 w 1914389"/>
                <a:gd name="connsiteY5" fmla="*/ 0 h 581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4389" h="581519">
                  <a:moveTo>
                    <a:pt x="1914389" y="581518"/>
                  </a:moveTo>
                  <a:lnTo>
                    <a:pt x="290759" y="581518"/>
                  </a:lnTo>
                  <a:lnTo>
                    <a:pt x="0" y="290759"/>
                  </a:lnTo>
                  <a:lnTo>
                    <a:pt x="290759" y="1"/>
                  </a:lnTo>
                  <a:lnTo>
                    <a:pt x="1914389" y="1"/>
                  </a:lnTo>
                  <a:lnTo>
                    <a:pt x="1914389" y="581518"/>
                  </a:lnTo>
                  <a:close/>
                </a:path>
              </a:pathLst>
            </a:custGeom>
            <a:ln w="57150"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6930461"/>
                <a:satOff val="-31979"/>
                <a:lumOff val="1177"/>
                <a:alphaOff val="0"/>
              </a:schemeClr>
            </a:fillRef>
            <a:effectRef idx="0">
              <a:schemeClr val="accent4">
                <a:hueOff val="6930461"/>
                <a:satOff val="-31979"/>
                <a:lumOff val="117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1814" tIns="76201" rIns="14224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chemeClr val="tx1"/>
                  </a:solidFill>
                  <a:latin typeface="Bookman Old Style" panose="02050604050505020204" pitchFamily="18" charset="0"/>
                </a:rPr>
                <a:t>3 место</a:t>
              </a:r>
              <a:endParaRPr lang="ru-RU" sz="2000" b="1" kern="1200" dirty="0">
                <a:solidFill>
                  <a:schemeClr val="tx1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>
              <a:off x="3561049" y="4663813"/>
              <a:ext cx="581519" cy="581519"/>
            </a:xfrm>
            <a:prstGeom prst="ellipse">
              <a:avLst/>
            </a:prstGeom>
            <a:blipFill>
              <a:blip r:embed="rId12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tint val="50000"/>
                <a:hueOff val="7631683"/>
                <a:satOff val="-40104"/>
                <a:lumOff val="-290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5" name="Группа 34"/>
          <p:cNvGrpSpPr/>
          <p:nvPr/>
        </p:nvGrpSpPr>
        <p:grpSpPr>
          <a:xfrm>
            <a:off x="9894979" y="5416076"/>
            <a:ext cx="2054973" cy="581519"/>
            <a:chOff x="3561049" y="5418920"/>
            <a:chExt cx="2054973" cy="581519"/>
          </a:xfrm>
        </p:grpSpPr>
        <p:sp>
          <p:nvSpPr>
            <p:cNvPr id="26" name="Полилиния 25"/>
            <p:cNvSpPr/>
            <p:nvPr/>
          </p:nvSpPr>
          <p:spPr>
            <a:xfrm>
              <a:off x="3701633" y="5418920"/>
              <a:ext cx="1914389" cy="581519"/>
            </a:xfrm>
            <a:custGeom>
              <a:avLst/>
              <a:gdLst>
                <a:gd name="connsiteX0" fmla="*/ 0 w 1914389"/>
                <a:gd name="connsiteY0" fmla="*/ 0 h 581519"/>
                <a:gd name="connsiteX1" fmla="*/ 1623630 w 1914389"/>
                <a:gd name="connsiteY1" fmla="*/ 0 h 581519"/>
                <a:gd name="connsiteX2" fmla="*/ 1914389 w 1914389"/>
                <a:gd name="connsiteY2" fmla="*/ 290760 h 581519"/>
                <a:gd name="connsiteX3" fmla="*/ 1623630 w 1914389"/>
                <a:gd name="connsiteY3" fmla="*/ 581519 h 581519"/>
                <a:gd name="connsiteX4" fmla="*/ 0 w 1914389"/>
                <a:gd name="connsiteY4" fmla="*/ 581519 h 581519"/>
                <a:gd name="connsiteX5" fmla="*/ 0 w 1914389"/>
                <a:gd name="connsiteY5" fmla="*/ 0 h 581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4389" h="581519">
                  <a:moveTo>
                    <a:pt x="1914389" y="581518"/>
                  </a:moveTo>
                  <a:lnTo>
                    <a:pt x="290759" y="581518"/>
                  </a:lnTo>
                  <a:lnTo>
                    <a:pt x="0" y="290759"/>
                  </a:lnTo>
                  <a:lnTo>
                    <a:pt x="290759" y="1"/>
                  </a:lnTo>
                  <a:lnTo>
                    <a:pt x="1914389" y="1"/>
                  </a:lnTo>
                  <a:lnTo>
                    <a:pt x="1914389" y="581518"/>
                  </a:lnTo>
                  <a:close/>
                </a:path>
              </a:pathLst>
            </a:custGeom>
            <a:ln w="57150"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8663077"/>
                <a:satOff val="-39973"/>
                <a:lumOff val="1471"/>
                <a:alphaOff val="0"/>
              </a:schemeClr>
            </a:fillRef>
            <a:effectRef idx="0">
              <a:schemeClr val="accent4">
                <a:hueOff val="8663077"/>
                <a:satOff val="-39973"/>
                <a:lumOff val="147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1814" tIns="76200" rIns="14224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chemeClr val="tx1"/>
                  </a:solidFill>
                  <a:latin typeface="Bookman Old Style" panose="02050604050505020204" pitchFamily="18" charset="0"/>
                </a:rPr>
                <a:t>2 место</a:t>
              </a:r>
              <a:endParaRPr lang="ru-RU" sz="2000" b="1" kern="1200" dirty="0">
                <a:solidFill>
                  <a:schemeClr val="tx1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27" name="Овал 26"/>
            <p:cNvSpPr/>
            <p:nvPr/>
          </p:nvSpPr>
          <p:spPr>
            <a:xfrm>
              <a:off x="3561049" y="5418920"/>
              <a:ext cx="581519" cy="581519"/>
            </a:xfrm>
            <a:prstGeom prst="ellipse">
              <a:avLst/>
            </a:prstGeom>
            <a:blipFill>
              <a:blip r:embed="rId13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tint val="50000"/>
                <a:hueOff val="9539604"/>
                <a:satOff val="-50130"/>
                <a:lumOff val="-3627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6" name="Группа 35"/>
          <p:cNvGrpSpPr/>
          <p:nvPr/>
        </p:nvGrpSpPr>
        <p:grpSpPr>
          <a:xfrm>
            <a:off x="9894979" y="6171183"/>
            <a:ext cx="2054973" cy="581519"/>
            <a:chOff x="3561049" y="6174027"/>
            <a:chExt cx="2054973" cy="581519"/>
          </a:xfrm>
        </p:grpSpPr>
        <p:sp>
          <p:nvSpPr>
            <p:cNvPr id="28" name="Полилиния 27"/>
            <p:cNvSpPr/>
            <p:nvPr/>
          </p:nvSpPr>
          <p:spPr>
            <a:xfrm>
              <a:off x="3701632" y="6174027"/>
              <a:ext cx="1914390" cy="581519"/>
            </a:xfrm>
            <a:custGeom>
              <a:avLst/>
              <a:gdLst>
                <a:gd name="connsiteX0" fmla="*/ 0 w 1914389"/>
                <a:gd name="connsiteY0" fmla="*/ 0 h 581519"/>
                <a:gd name="connsiteX1" fmla="*/ 1623630 w 1914389"/>
                <a:gd name="connsiteY1" fmla="*/ 0 h 581519"/>
                <a:gd name="connsiteX2" fmla="*/ 1914389 w 1914389"/>
                <a:gd name="connsiteY2" fmla="*/ 290760 h 581519"/>
                <a:gd name="connsiteX3" fmla="*/ 1623630 w 1914389"/>
                <a:gd name="connsiteY3" fmla="*/ 581519 h 581519"/>
                <a:gd name="connsiteX4" fmla="*/ 0 w 1914389"/>
                <a:gd name="connsiteY4" fmla="*/ 581519 h 581519"/>
                <a:gd name="connsiteX5" fmla="*/ 0 w 1914389"/>
                <a:gd name="connsiteY5" fmla="*/ 0 h 581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4389" h="581519">
                  <a:moveTo>
                    <a:pt x="1914389" y="581518"/>
                  </a:moveTo>
                  <a:lnTo>
                    <a:pt x="290759" y="581518"/>
                  </a:lnTo>
                  <a:lnTo>
                    <a:pt x="0" y="290759"/>
                  </a:lnTo>
                  <a:lnTo>
                    <a:pt x="290759" y="1"/>
                  </a:lnTo>
                  <a:lnTo>
                    <a:pt x="1914389" y="1"/>
                  </a:lnTo>
                  <a:lnTo>
                    <a:pt x="1914389" y="581518"/>
                  </a:lnTo>
                  <a:close/>
                </a:path>
              </a:pathLst>
            </a:custGeom>
            <a:ln w="57150"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1815" tIns="76200" rIns="14224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chemeClr val="tx1"/>
                  </a:solidFill>
                  <a:latin typeface="Bookman Old Style" panose="02050604050505020204" pitchFamily="18" charset="0"/>
                </a:rPr>
                <a:t>1 место</a:t>
              </a:r>
              <a:endParaRPr lang="ru-RU" sz="2000" b="1" kern="1200" dirty="0">
                <a:solidFill>
                  <a:schemeClr val="tx1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29" name="Овал 28"/>
            <p:cNvSpPr/>
            <p:nvPr/>
          </p:nvSpPr>
          <p:spPr>
            <a:xfrm>
              <a:off x="3561049" y="6174027"/>
              <a:ext cx="581519" cy="581519"/>
            </a:xfrm>
            <a:prstGeom prst="ellipse">
              <a:avLst/>
            </a:prstGeom>
            <a:blipFill>
              <a:blip r:embed="rId14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tint val="50000"/>
                <a:hueOff val="11447524"/>
                <a:satOff val="-60156"/>
                <a:lumOff val="-435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37" name="Рисунок 3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360" y="1666940"/>
            <a:ext cx="6242026" cy="515954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3543" y="1666940"/>
            <a:ext cx="3126789" cy="516189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0978" y="1692272"/>
            <a:ext cx="6983838" cy="523557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6770" y="1672054"/>
            <a:ext cx="6284907" cy="5276014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2433" y="1672054"/>
            <a:ext cx="7100366" cy="521028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650" y="1672054"/>
            <a:ext cx="6227027" cy="51859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296853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34291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Ресурсы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383" y="734291"/>
            <a:ext cx="11817926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hlinkClick r:id="rId2"/>
              </a:rPr>
              <a:t>http://www.zvezda-adv.ru/</a:t>
            </a:r>
            <a:endParaRPr lang="ru-R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hlinkClick r:id="rId3"/>
              </a:rPr>
              <a:t>http://art-veranda.ru/contemporary-sculpture-and-installation/mir-iskusstva-krasivye-babochki-skulptury-iz-metalla</a:t>
            </a:r>
            <a:r>
              <a:rPr lang="en-US" sz="2400" dirty="0" smtClean="0">
                <a:hlinkClick r:id="rId3"/>
              </a:rPr>
              <a:t>/</a:t>
            </a:r>
            <a:endParaRPr lang="ru-R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hlinkClick r:id="rId4"/>
              </a:rPr>
              <a:t>http://</a:t>
            </a:r>
            <a:r>
              <a:rPr lang="en-US" sz="2400" dirty="0" smtClean="0">
                <a:hlinkClick r:id="rId4"/>
              </a:rPr>
              <a:t>www.panoramio.com/photo_explorer#view=photo&amp;position=355&amp;with_photo_id=111767030&amp;order=date_desc&amp;user=2692766</a:t>
            </a:r>
            <a:endParaRPr lang="ru-R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hlinkClick r:id="rId5"/>
              </a:rPr>
              <a:t>http://</a:t>
            </a:r>
            <a:r>
              <a:rPr lang="en-US" sz="2400" dirty="0" smtClean="0">
                <a:hlinkClick r:id="rId5"/>
              </a:rPr>
              <a:t>ssl.panoramio.com/photo/38071154</a:t>
            </a:r>
            <a:endParaRPr lang="ru-R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hlinkClick r:id="rId6"/>
              </a:rPr>
              <a:t>http://wwwleto.moy.su/_</a:t>
            </a:r>
            <a:r>
              <a:rPr lang="en-US" sz="2400" dirty="0" smtClean="0">
                <a:hlinkClick r:id="rId6"/>
              </a:rPr>
              <a:t>ph/6/279521322.jpg</a:t>
            </a:r>
            <a:endParaRPr lang="ru-R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hlinkClick r:id="rId7"/>
              </a:rPr>
              <a:t>https://sites.google.com/site/ghbhjlaehznbb/_/</a:t>
            </a:r>
            <a:r>
              <a:rPr lang="en-US" sz="2400" dirty="0" smtClean="0">
                <a:hlinkClick r:id="rId7"/>
              </a:rPr>
              <a:t>rsrc/1330608681213/7-cudes-buratii/picturecontent-pid-26690.jpg</a:t>
            </a:r>
            <a:endParaRPr lang="ru-R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444444"/>
                </a:solidFill>
                <a:latin typeface="Arial" panose="020B0604020202020204" pitchFamily="34" charset="0"/>
                <a:hlinkClick r:id="rId8"/>
              </a:rPr>
              <a:t>http://</a:t>
            </a:r>
            <a:r>
              <a:rPr lang="ru-RU" sz="2400" dirty="0" smtClean="0">
                <a:solidFill>
                  <a:srgbClr val="444444"/>
                </a:solidFill>
                <a:latin typeface="Arial" panose="020B0604020202020204" pitchFamily="34" charset="0"/>
                <a:hlinkClick r:id="rId8"/>
              </a:rPr>
              <a:t>top10a.ru/samye-dlinnye-ulicy-v-rossii.html</a:t>
            </a:r>
            <a:endParaRPr lang="ru-RU" sz="2400" dirty="0" smtClean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/>
          </a:p>
        </p:txBody>
      </p:sp>
      <p:sp>
        <p:nvSpPr>
          <p:cNvPr id="4" name="Управляющая кнопка: возврат 3">
            <a:hlinkClick r:id="rId9" action="ppaction://hlinksldjump" highlightClick="1"/>
          </p:cNvPr>
          <p:cNvSpPr/>
          <p:nvPr/>
        </p:nvSpPr>
        <p:spPr>
          <a:xfrm>
            <a:off x="11663680" y="6207760"/>
            <a:ext cx="528320" cy="53848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15806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hlinkClick r:id="rId3" action="ppaction://hlinksldjump"/>
          </p:cNvPr>
          <p:cNvSpPr/>
          <p:nvPr/>
        </p:nvSpPr>
        <p:spPr>
          <a:xfrm>
            <a:off x="-22457" y="-20"/>
            <a:ext cx="4071257" cy="2286000"/>
          </a:xfrm>
          <a:prstGeom prst="rect">
            <a:avLst/>
          </a:prstGeom>
          <a:solidFill>
            <a:srgbClr val="FFFFFF">
              <a:alpha val="25098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hlinkClick r:id="rId4" action="ppaction://hlinksldjump"/>
          </p:cNvPr>
          <p:cNvSpPr/>
          <p:nvPr/>
        </p:nvSpPr>
        <p:spPr>
          <a:xfrm>
            <a:off x="4049143" y="-20"/>
            <a:ext cx="4071257" cy="2286000"/>
          </a:xfrm>
          <a:prstGeom prst="rect">
            <a:avLst/>
          </a:prstGeom>
          <a:solidFill>
            <a:srgbClr val="FFFFFF">
              <a:alpha val="25098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hlinkClick r:id="rId5" action="ppaction://hlinksldjump"/>
          </p:cNvPr>
          <p:cNvSpPr/>
          <p:nvPr/>
        </p:nvSpPr>
        <p:spPr>
          <a:xfrm>
            <a:off x="8120743" y="-20"/>
            <a:ext cx="4071257" cy="2286000"/>
          </a:xfrm>
          <a:prstGeom prst="rect">
            <a:avLst/>
          </a:prstGeom>
          <a:solidFill>
            <a:srgbClr val="FFFFFF">
              <a:alpha val="25098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hlinkClick r:id="rId6" action="ppaction://hlinksldjump"/>
          </p:cNvPr>
          <p:cNvSpPr/>
          <p:nvPr/>
        </p:nvSpPr>
        <p:spPr>
          <a:xfrm>
            <a:off x="-22457" y="2285980"/>
            <a:ext cx="4071257" cy="2286000"/>
          </a:xfrm>
          <a:prstGeom prst="rect">
            <a:avLst/>
          </a:prstGeom>
          <a:solidFill>
            <a:srgbClr val="FFFFFF">
              <a:alpha val="25098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hlinkClick r:id="rId7" action="ppaction://hlinksldjump"/>
          </p:cNvPr>
          <p:cNvSpPr/>
          <p:nvPr/>
        </p:nvSpPr>
        <p:spPr>
          <a:xfrm>
            <a:off x="4049143" y="2285980"/>
            <a:ext cx="4071257" cy="2286000"/>
          </a:xfrm>
          <a:prstGeom prst="rect">
            <a:avLst/>
          </a:prstGeom>
          <a:solidFill>
            <a:srgbClr val="FFFFFF">
              <a:alpha val="2470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hlinkClick r:id="rId8" action="ppaction://hlinksldjump"/>
          </p:cNvPr>
          <p:cNvSpPr/>
          <p:nvPr/>
        </p:nvSpPr>
        <p:spPr>
          <a:xfrm>
            <a:off x="8120743" y="2285980"/>
            <a:ext cx="4071257" cy="2286000"/>
          </a:xfrm>
          <a:prstGeom prst="rect">
            <a:avLst/>
          </a:prstGeom>
          <a:solidFill>
            <a:srgbClr val="FFFFFF">
              <a:alpha val="25098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hlinkClick r:id="rId9" action="ppaction://hlinksldjump"/>
          </p:cNvPr>
          <p:cNvSpPr/>
          <p:nvPr/>
        </p:nvSpPr>
        <p:spPr>
          <a:xfrm>
            <a:off x="-22457" y="4571980"/>
            <a:ext cx="4071257" cy="2286000"/>
          </a:xfrm>
          <a:prstGeom prst="rect">
            <a:avLst/>
          </a:prstGeom>
          <a:solidFill>
            <a:srgbClr val="FFFFFF">
              <a:alpha val="25098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hlinkClick r:id="rId10" action="ppaction://hlinksldjump"/>
          </p:cNvPr>
          <p:cNvSpPr/>
          <p:nvPr/>
        </p:nvSpPr>
        <p:spPr>
          <a:xfrm>
            <a:off x="4049143" y="4571980"/>
            <a:ext cx="4071257" cy="2286000"/>
          </a:xfrm>
          <a:prstGeom prst="rect">
            <a:avLst/>
          </a:prstGeom>
          <a:solidFill>
            <a:srgbClr val="FFFFFF">
              <a:alpha val="25098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>
            <a:hlinkClick r:id="rId11" action="ppaction://hlinksldjump"/>
          </p:cNvPr>
          <p:cNvSpPr/>
          <p:nvPr/>
        </p:nvSpPr>
        <p:spPr>
          <a:xfrm>
            <a:off x="8120743" y="4571980"/>
            <a:ext cx="4071257" cy="2286000"/>
          </a:xfrm>
          <a:prstGeom prst="rect">
            <a:avLst/>
          </a:prstGeom>
          <a:solidFill>
            <a:srgbClr val="FFFFFF">
              <a:alpha val="2470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111865" y="4572000"/>
            <a:ext cx="4080135" cy="2286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</a:t>
            </a:r>
            <a:endParaRPr lang="ru-RU" sz="36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-26634" y="-20"/>
            <a:ext cx="4071257" cy="2286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endParaRPr lang="ru-RU" sz="36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044966" y="-20"/>
            <a:ext cx="4071257" cy="2286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endParaRPr lang="ru-RU" sz="36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116566" y="-20"/>
            <a:ext cx="4071257" cy="2286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endParaRPr lang="ru-RU" sz="36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-26634" y="2285990"/>
            <a:ext cx="4071257" cy="2286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endParaRPr lang="ru-RU" sz="36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044966" y="2285990"/>
            <a:ext cx="4071257" cy="2286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</a:t>
            </a:r>
            <a:endParaRPr lang="ru-RU" sz="36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116566" y="2285990"/>
            <a:ext cx="4071257" cy="2286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</a:t>
            </a:r>
            <a:endParaRPr lang="ru-RU" sz="36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-26634" y="4572000"/>
            <a:ext cx="4071257" cy="2286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</a:t>
            </a:r>
            <a:endParaRPr lang="ru-RU" sz="36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044966" y="4572000"/>
            <a:ext cx="4071257" cy="2286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</a:t>
            </a:r>
            <a:endParaRPr lang="ru-RU" sz="36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23958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-13060" y="-22573"/>
            <a:ext cx="4071257" cy="2286000"/>
            <a:chOff x="-13060" y="-22573"/>
            <a:chExt cx="4071257" cy="2286000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-13060" y="-22573"/>
              <a:ext cx="4071257" cy="2286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8923" y="286085"/>
              <a:ext cx="1527290" cy="1668705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-13060" y="-22583"/>
            <a:ext cx="4071257" cy="2286000"/>
            <a:chOff x="750584" y="2263407"/>
            <a:chExt cx="4071257" cy="2286000"/>
          </a:xfrm>
        </p:grpSpPr>
        <p:sp>
          <p:nvSpPr>
            <p:cNvPr id="49" name="Прямоугольник 48"/>
            <p:cNvSpPr/>
            <p:nvPr/>
          </p:nvSpPr>
          <p:spPr>
            <a:xfrm>
              <a:off x="750584" y="2263407"/>
              <a:ext cx="4071257" cy="2286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2568" y="2549905"/>
              <a:ext cx="1529467" cy="1713003"/>
            </a:xfrm>
            <a:prstGeom prst="rect">
              <a:avLst/>
            </a:prstGeom>
          </p:spPr>
        </p:pic>
      </p:grpSp>
      <p:grpSp>
        <p:nvGrpSpPr>
          <p:cNvPr id="51" name="Группа 50"/>
          <p:cNvGrpSpPr/>
          <p:nvPr/>
        </p:nvGrpSpPr>
        <p:grpSpPr>
          <a:xfrm>
            <a:off x="4058197" y="-22583"/>
            <a:ext cx="4071257" cy="2286000"/>
            <a:chOff x="-13060" y="-22573"/>
            <a:chExt cx="4071257" cy="2286000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-13060" y="-22573"/>
              <a:ext cx="4071257" cy="2286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8923" y="286085"/>
              <a:ext cx="1527290" cy="1668705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4058197" y="-22593"/>
            <a:ext cx="4071257" cy="2286000"/>
            <a:chOff x="750584" y="2263407"/>
            <a:chExt cx="4071257" cy="2286000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750584" y="2263407"/>
              <a:ext cx="4071257" cy="2286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2568" y="2549905"/>
              <a:ext cx="1529467" cy="1713003"/>
            </a:xfrm>
            <a:prstGeom prst="rect">
              <a:avLst/>
            </a:prstGeom>
          </p:spPr>
        </p:pic>
      </p:grpSp>
      <p:grpSp>
        <p:nvGrpSpPr>
          <p:cNvPr id="57" name="Группа 56"/>
          <p:cNvGrpSpPr/>
          <p:nvPr/>
        </p:nvGrpSpPr>
        <p:grpSpPr>
          <a:xfrm>
            <a:off x="8129454" y="-22583"/>
            <a:ext cx="4071257" cy="2286000"/>
            <a:chOff x="-13060" y="-22573"/>
            <a:chExt cx="4071257" cy="2286000"/>
          </a:xfrm>
        </p:grpSpPr>
        <p:sp>
          <p:nvSpPr>
            <p:cNvPr id="58" name="Прямоугольник 57"/>
            <p:cNvSpPr/>
            <p:nvPr/>
          </p:nvSpPr>
          <p:spPr>
            <a:xfrm>
              <a:off x="-13060" y="-22573"/>
              <a:ext cx="4071257" cy="2286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8923" y="286085"/>
              <a:ext cx="1527290" cy="1668705"/>
            </a:xfrm>
            <a:prstGeom prst="rect">
              <a:avLst/>
            </a:prstGeom>
          </p:spPr>
        </p:pic>
      </p:grpSp>
      <p:grpSp>
        <p:nvGrpSpPr>
          <p:cNvPr id="60" name="Группа 59"/>
          <p:cNvGrpSpPr/>
          <p:nvPr/>
        </p:nvGrpSpPr>
        <p:grpSpPr>
          <a:xfrm>
            <a:off x="8129454" y="-22593"/>
            <a:ext cx="4071257" cy="2286000"/>
            <a:chOff x="750584" y="2263407"/>
            <a:chExt cx="4071257" cy="2286000"/>
          </a:xfrm>
        </p:grpSpPr>
        <p:sp>
          <p:nvSpPr>
            <p:cNvPr id="61" name="Прямоугольник 60"/>
            <p:cNvSpPr/>
            <p:nvPr/>
          </p:nvSpPr>
          <p:spPr>
            <a:xfrm>
              <a:off x="750584" y="2263407"/>
              <a:ext cx="4071257" cy="2286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2568" y="2549905"/>
              <a:ext cx="1529467" cy="1713003"/>
            </a:xfrm>
            <a:prstGeom prst="rect">
              <a:avLst/>
            </a:prstGeom>
          </p:spPr>
        </p:pic>
      </p:grpSp>
      <p:grpSp>
        <p:nvGrpSpPr>
          <p:cNvPr id="63" name="Группа 62"/>
          <p:cNvGrpSpPr/>
          <p:nvPr/>
        </p:nvGrpSpPr>
        <p:grpSpPr>
          <a:xfrm>
            <a:off x="-13060" y="2263427"/>
            <a:ext cx="4071257" cy="2286000"/>
            <a:chOff x="-13060" y="-22573"/>
            <a:chExt cx="4071257" cy="2286000"/>
          </a:xfrm>
        </p:grpSpPr>
        <p:sp>
          <p:nvSpPr>
            <p:cNvPr id="64" name="Прямоугольник 63"/>
            <p:cNvSpPr/>
            <p:nvPr/>
          </p:nvSpPr>
          <p:spPr>
            <a:xfrm>
              <a:off x="-13060" y="-22573"/>
              <a:ext cx="4071257" cy="2286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8923" y="286085"/>
              <a:ext cx="1527290" cy="1668705"/>
            </a:xfrm>
            <a:prstGeom prst="rect">
              <a:avLst/>
            </a:prstGeom>
          </p:spPr>
        </p:pic>
      </p:grpSp>
      <p:grpSp>
        <p:nvGrpSpPr>
          <p:cNvPr id="66" name="Группа 65"/>
          <p:cNvGrpSpPr/>
          <p:nvPr/>
        </p:nvGrpSpPr>
        <p:grpSpPr>
          <a:xfrm>
            <a:off x="-13060" y="2263417"/>
            <a:ext cx="4071257" cy="2286000"/>
            <a:chOff x="750584" y="2263407"/>
            <a:chExt cx="4071257" cy="2286000"/>
          </a:xfrm>
        </p:grpSpPr>
        <p:sp>
          <p:nvSpPr>
            <p:cNvPr id="67" name="Прямоугольник 66"/>
            <p:cNvSpPr/>
            <p:nvPr/>
          </p:nvSpPr>
          <p:spPr>
            <a:xfrm>
              <a:off x="750584" y="2263407"/>
              <a:ext cx="4071257" cy="2286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2568" y="2549905"/>
              <a:ext cx="1529467" cy="1713003"/>
            </a:xfrm>
            <a:prstGeom prst="rect">
              <a:avLst/>
            </a:prstGeom>
          </p:spPr>
        </p:pic>
      </p:grpSp>
      <p:grpSp>
        <p:nvGrpSpPr>
          <p:cNvPr id="69" name="Группа 68"/>
          <p:cNvGrpSpPr/>
          <p:nvPr/>
        </p:nvGrpSpPr>
        <p:grpSpPr>
          <a:xfrm>
            <a:off x="4058197" y="2263417"/>
            <a:ext cx="4071257" cy="2286000"/>
            <a:chOff x="-13060" y="-22573"/>
            <a:chExt cx="4071257" cy="2286000"/>
          </a:xfrm>
        </p:grpSpPr>
        <p:sp>
          <p:nvSpPr>
            <p:cNvPr id="70" name="Прямоугольник 69"/>
            <p:cNvSpPr/>
            <p:nvPr/>
          </p:nvSpPr>
          <p:spPr>
            <a:xfrm>
              <a:off x="-13060" y="-22573"/>
              <a:ext cx="4071257" cy="2286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8923" y="286085"/>
              <a:ext cx="1527290" cy="1668705"/>
            </a:xfrm>
            <a:prstGeom prst="rect">
              <a:avLst/>
            </a:prstGeom>
          </p:spPr>
        </p:pic>
      </p:grpSp>
      <p:grpSp>
        <p:nvGrpSpPr>
          <p:cNvPr id="72" name="Группа 71"/>
          <p:cNvGrpSpPr/>
          <p:nvPr/>
        </p:nvGrpSpPr>
        <p:grpSpPr>
          <a:xfrm>
            <a:off x="4058197" y="2263407"/>
            <a:ext cx="4071257" cy="2286000"/>
            <a:chOff x="750584" y="2263407"/>
            <a:chExt cx="4071257" cy="2286000"/>
          </a:xfrm>
        </p:grpSpPr>
        <p:sp>
          <p:nvSpPr>
            <p:cNvPr id="73" name="Прямоугольник 72"/>
            <p:cNvSpPr/>
            <p:nvPr/>
          </p:nvSpPr>
          <p:spPr>
            <a:xfrm>
              <a:off x="750584" y="2263407"/>
              <a:ext cx="4071257" cy="2286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2568" y="2549905"/>
              <a:ext cx="1529467" cy="1713003"/>
            </a:xfrm>
            <a:prstGeom prst="rect">
              <a:avLst/>
            </a:prstGeom>
          </p:spPr>
        </p:pic>
      </p:grpSp>
      <p:grpSp>
        <p:nvGrpSpPr>
          <p:cNvPr id="75" name="Группа 74"/>
          <p:cNvGrpSpPr/>
          <p:nvPr/>
        </p:nvGrpSpPr>
        <p:grpSpPr>
          <a:xfrm>
            <a:off x="8129454" y="2263417"/>
            <a:ext cx="4071257" cy="2286000"/>
            <a:chOff x="-13060" y="-22573"/>
            <a:chExt cx="4071257" cy="2286000"/>
          </a:xfrm>
        </p:grpSpPr>
        <p:sp>
          <p:nvSpPr>
            <p:cNvPr id="76" name="Прямоугольник 75"/>
            <p:cNvSpPr/>
            <p:nvPr/>
          </p:nvSpPr>
          <p:spPr>
            <a:xfrm>
              <a:off x="-13060" y="-22573"/>
              <a:ext cx="4071257" cy="2286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8923" y="286085"/>
              <a:ext cx="1527290" cy="1668705"/>
            </a:xfrm>
            <a:prstGeom prst="rect">
              <a:avLst/>
            </a:prstGeom>
          </p:spPr>
        </p:pic>
      </p:grpSp>
      <p:grpSp>
        <p:nvGrpSpPr>
          <p:cNvPr id="78" name="Группа 77"/>
          <p:cNvGrpSpPr/>
          <p:nvPr/>
        </p:nvGrpSpPr>
        <p:grpSpPr>
          <a:xfrm>
            <a:off x="8129454" y="2263407"/>
            <a:ext cx="4071257" cy="2286000"/>
            <a:chOff x="750584" y="2263407"/>
            <a:chExt cx="4071257" cy="2286000"/>
          </a:xfrm>
        </p:grpSpPr>
        <p:sp>
          <p:nvSpPr>
            <p:cNvPr id="79" name="Прямоугольник 78"/>
            <p:cNvSpPr/>
            <p:nvPr/>
          </p:nvSpPr>
          <p:spPr>
            <a:xfrm>
              <a:off x="750584" y="2263407"/>
              <a:ext cx="4071257" cy="2286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2568" y="2549905"/>
              <a:ext cx="1529467" cy="1713003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-13060" y="4562127"/>
            <a:ext cx="4071257" cy="2286000"/>
            <a:chOff x="-13060" y="-22573"/>
            <a:chExt cx="4071257" cy="2286000"/>
          </a:xfrm>
        </p:grpSpPr>
        <p:sp>
          <p:nvSpPr>
            <p:cNvPr id="82" name="Прямоугольник 81"/>
            <p:cNvSpPr/>
            <p:nvPr/>
          </p:nvSpPr>
          <p:spPr>
            <a:xfrm>
              <a:off x="-13060" y="-22573"/>
              <a:ext cx="4071257" cy="2286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3" name="Рисунок 8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8923" y="286085"/>
              <a:ext cx="1527290" cy="1668705"/>
            </a:xfrm>
            <a:prstGeom prst="rect">
              <a:avLst/>
            </a:prstGeom>
          </p:spPr>
        </p:pic>
      </p:grpSp>
      <p:grpSp>
        <p:nvGrpSpPr>
          <p:cNvPr id="84" name="Группа 83"/>
          <p:cNvGrpSpPr/>
          <p:nvPr/>
        </p:nvGrpSpPr>
        <p:grpSpPr>
          <a:xfrm>
            <a:off x="-13060" y="4550828"/>
            <a:ext cx="4071257" cy="2286000"/>
            <a:chOff x="750584" y="2263407"/>
            <a:chExt cx="4071257" cy="2286000"/>
          </a:xfrm>
        </p:grpSpPr>
        <p:sp>
          <p:nvSpPr>
            <p:cNvPr id="85" name="Прямоугольник 84"/>
            <p:cNvSpPr/>
            <p:nvPr/>
          </p:nvSpPr>
          <p:spPr>
            <a:xfrm>
              <a:off x="750584" y="2263407"/>
              <a:ext cx="4071257" cy="2286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2568" y="2549905"/>
              <a:ext cx="1529467" cy="1713003"/>
            </a:xfrm>
            <a:prstGeom prst="rect">
              <a:avLst/>
            </a:prstGeom>
          </p:spPr>
        </p:pic>
      </p:grpSp>
      <p:grpSp>
        <p:nvGrpSpPr>
          <p:cNvPr id="87" name="Группа 86"/>
          <p:cNvGrpSpPr/>
          <p:nvPr/>
        </p:nvGrpSpPr>
        <p:grpSpPr>
          <a:xfrm>
            <a:off x="4058197" y="4562117"/>
            <a:ext cx="4071257" cy="2286000"/>
            <a:chOff x="-13060" y="-22573"/>
            <a:chExt cx="4071257" cy="2286000"/>
          </a:xfrm>
        </p:grpSpPr>
        <p:sp>
          <p:nvSpPr>
            <p:cNvPr id="88" name="Прямоугольник 87"/>
            <p:cNvSpPr/>
            <p:nvPr/>
          </p:nvSpPr>
          <p:spPr>
            <a:xfrm>
              <a:off x="-13060" y="-22573"/>
              <a:ext cx="4071257" cy="2286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8923" y="286085"/>
              <a:ext cx="1527290" cy="1668705"/>
            </a:xfrm>
            <a:prstGeom prst="rect">
              <a:avLst/>
            </a:prstGeom>
          </p:spPr>
        </p:pic>
      </p:grpSp>
      <p:grpSp>
        <p:nvGrpSpPr>
          <p:cNvPr id="90" name="Группа 89"/>
          <p:cNvGrpSpPr/>
          <p:nvPr/>
        </p:nvGrpSpPr>
        <p:grpSpPr>
          <a:xfrm>
            <a:off x="4058197" y="4550818"/>
            <a:ext cx="4071257" cy="2286000"/>
            <a:chOff x="750584" y="2263407"/>
            <a:chExt cx="4071257" cy="2286000"/>
          </a:xfrm>
        </p:grpSpPr>
        <p:sp>
          <p:nvSpPr>
            <p:cNvPr id="91" name="Прямоугольник 90"/>
            <p:cNvSpPr/>
            <p:nvPr/>
          </p:nvSpPr>
          <p:spPr>
            <a:xfrm>
              <a:off x="750584" y="2263407"/>
              <a:ext cx="4071257" cy="2286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2" name="Рисунок 9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2568" y="2549905"/>
              <a:ext cx="1529467" cy="1713003"/>
            </a:xfrm>
            <a:prstGeom prst="rect">
              <a:avLst/>
            </a:prstGeom>
          </p:spPr>
        </p:pic>
      </p:grpSp>
      <p:grpSp>
        <p:nvGrpSpPr>
          <p:cNvPr id="93" name="Группа 92"/>
          <p:cNvGrpSpPr/>
          <p:nvPr/>
        </p:nvGrpSpPr>
        <p:grpSpPr>
          <a:xfrm>
            <a:off x="8129454" y="4562117"/>
            <a:ext cx="4071257" cy="2286000"/>
            <a:chOff x="-13060" y="-22573"/>
            <a:chExt cx="4071257" cy="2286000"/>
          </a:xfrm>
        </p:grpSpPr>
        <p:sp>
          <p:nvSpPr>
            <p:cNvPr id="94" name="Прямоугольник 93"/>
            <p:cNvSpPr/>
            <p:nvPr/>
          </p:nvSpPr>
          <p:spPr>
            <a:xfrm>
              <a:off x="-13060" y="-22573"/>
              <a:ext cx="4071257" cy="2286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5" name="Рисунок 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8923" y="286085"/>
              <a:ext cx="1527290" cy="1668705"/>
            </a:xfrm>
            <a:prstGeom prst="rect">
              <a:avLst/>
            </a:prstGeom>
          </p:spPr>
        </p:pic>
      </p:grpSp>
      <p:grpSp>
        <p:nvGrpSpPr>
          <p:cNvPr id="96" name="Группа 95"/>
          <p:cNvGrpSpPr/>
          <p:nvPr/>
        </p:nvGrpSpPr>
        <p:grpSpPr>
          <a:xfrm>
            <a:off x="8129454" y="4550818"/>
            <a:ext cx="4071257" cy="2286000"/>
            <a:chOff x="750584" y="2263407"/>
            <a:chExt cx="4071257" cy="2286000"/>
          </a:xfrm>
        </p:grpSpPr>
        <p:sp>
          <p:nvSpPr>
            <p:cNvPr id="97" name="Прямоугольник 96"/>
            <p:cNvSpPr/>
            <p:nvPr/>
          </p:nvSpPr>
          <p:spPr>
            <a:xfrm>
              <a:off x="750584" y="2263407"/>
              <a:ext cx="4071257" cy="2286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8" name="Рисунок 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2568" y="2549905"/>
              <a:ext cx="1529467" cy="1713003"/>
            </a:xfrm>
            <a:prstGeom prst="rect">
              <a:avLst/>
            </a:prstGeom>
          </p:spPr>
        </p:pic>
      </p:grpSp>
      <p:grpSp>
        <p:nvGrpSpPr>
          <p:cNvPr id="133" name="Группа 132"/>
          <p:cNvGrpSpPr/>
          <p:nvPr/>
        </p:nvGrpSpPr>
        <p:grpSpPr>
          <a:xfrm>
            <a:off x="-21771" y="10"/>
            <a:ext cx="4071257" cy="2286000"/>
            <a:chOff x="0" y="10"/>
            <a:chExt cx="4071257" cy="2286000"/>
          </a:xfrm>
        </p:grpSpPr>
        <p:sp>
          <p:nvSpPr>
            <p:cNvPr id="134" name="Прямоугольник 133"/>
            <p:cNvSpPr/>
            <p:nvPr/>
          </p:nvSpPr>
          <p:spPr>
            <a:xfrm>
              <a:off x="0" y="10"/>
              <a:ext cx="4071257" cy="2286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Прямоугольник 134"/>
            <p:cNvSpPr/>
            <p:nvPr/>
          </p:nvSpPr>
          <p:spPr>
            <a:xfrm>
              <a:off x="0" y="10"/>
              <a:ext cx="4071257" cy="2286000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6" name="Группа 135"/>
          <p:cNvGrpSpPr/>
          <p:nvPr/>
        </p:nvGrpSpPr>
        <p:grpSpPr>
          <a:xfrm>
            <a:off x="4049486" y="0"/>
            <a:ext cx="4071257" cy="2286000"/>
            <a:chOff x="4071257" y="0"/>
            <a:chExt cx="4071257" cy="2286000"/>
          </a:xfrm>
        </p:grpSpPr>
        <p:sp>
          <p:nvSpPr>
            <p:cNvPr id="137" name="Прямоугольник 136"/>
            <p:cNvSpPr/>
            <p:nvPr/>
          </p:nvSpPr>
          <p:spPr>
            <a:xfrm>
              <a:off x="4071257" y="0"/>
              <a:ext cx="4071257" cy="2286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Прямоугольник 137"/>
            <p:cNvSpPr/>
            <p:nvPr/>
          </p:nvSpPr>
          <p:spPr>
            <a:xfrm>
              <a:off x="4071257" y="0"/>
              <a:ext cx="4071257" cy="2286000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9" name="Группа 138"/>
          <p:cNvGrpSpPr/>
          <p:nvPr/>
        </p:nvGrpSpPr>
        <p:grpSpPr>
          <a:xfrm>
            <a:off x="8120743" y="0"/>
            <a:ext cx="4071257" cy="2286000"/>
            <a:chOff x="8142514" y="0"/>
            <a:chExt cx="4071257" cy="2286000"/>
          </a:xfrm>
        </p:grpSpPr>
        <p:sp>
          <p:nvSpPr>
            <p:cNvPr id="140" name="Прямоугольник 139"/>
            <p:cNvSpPr/>
            <p:nvPr/>
          </p:nvSpPr>
          <p:spPr>
            <a:xfrm>
              <a:off x="8142514" y="0"/>
              <a:ext cx="4071257" cy="2286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1" name="Прямоугольник 140"/>
            <p:cNvSpPr/>
            <p:nvPr/>
          </p:nvSpPr>
          <p:spPr>
            <a:xfrm>
              <a:off x="8142514" y="0"/>
              <a:ext cx="4071257" cy="2286000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2" name="Группа 141"/>
          <p:cNvGrpSpPr/>
          <p:nvPr/>
        </p:nvGrpSpPr>
        <p:grpSpPr>
          <a:xfrm>
            <a:off x="-21771" y="2297299"/>
            <a:ext cx="4071257" cy="2286000"/>
            <a:chOff x="0" y="2286010"/>
            <a:chExt cx="4071257" cy="2286000"/>
          </a:xfrm>
        </p:grpSpPr>
        <p:sp>
          <p:nvSpPr>
            <p:cNvPr id="143" name="Прямоугольник 142"/>
            <p:cNvSpPr/>
            <p:nvPr/>
          </p:nvSpPr>
          <p:spPr>
            <a:xfrm>
              <a:off x="0" y="2286010"/>
              <a:ext cx="4071257" cy="2286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4" name="Прямоугольник 143"/>
            <p:cNvSpPr/>
            <p:nvPr/>
          </p:nvSpPr>
          <p:spPr>
            <a:xfrm>
              <a:off x="0" y="2286010"/>
              <a:ext cx="4071257" cy="2286000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5" name="Группа 144"/>
          <p:cNvGrpSpPr/>
          <p:nvPr/>
        </p:nvGrpSpPr>
        <p:grpSpPr>
          <a:xfrm>
            <a:off x="4049486" y="2297289"/>
            <a:ext cx="4071257" cy="2286000"/>
            <a:chOff x="4071257" y="2286000"/>
            <a:chExt cx="4071257" cy="2286000"/>
          </a:xfrm>
        </p:grpSpPr>
        <p:sp>
          <p:nvSpPr>
            <p:cNvPr id="146" name="Прямоугольник 145"/>
            <p:cNvSpPr/>
            <p:nvPr/>
          </p:nvSpPr>
          <p:spPr>
            <a:xfrm>
              <a:off x="4071257" y="2286000"/>
              <a:ext cx="4071257" cy="2286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Прямоугольник 146"/>
            <p:cNvSpPr/>
            <p:nvPr/>
          </p:nvSpPr>
          <p:spPr>
            <a:xfrm>
              <a:off x="4071257" y="2286000"/>
              <a:ext cx="4071257" cy="2286000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8" name="Группа 147"/>
          <p:cNvGrpSpPr/>
          <p:nvPr/>
        </p:nvGrpSpPr>
        <p:grpSpPr>
          <a:xfrm>
            <a:off x="8120743" y="2297289"/>
            <a:ext cx="4071257" cy="2286000"/>
            <a:chOff x="8142514" y="2286000"/>
            <a:chExt cx="4071257" cy="2286000"/>
          </a:xfrm>
        </p:grpSpPr>
        <p:sp>
          <p:nvSpPr>
            <p:cNvPr id="149" name="Прямоугольник 148"/>
            <p:cNvSpPr/>
            <p:nvPr/>
          </p:nvSpPr>
          <p:spPr>
            <a:xfrm>
              <a:off x="8142514" y="2286000"/>
              <a:ext cx="4071257" cy="2286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0" name="Прямоугольник 149"/>
            <p:cNvSpPr/>
            <p:nvPr/>
          </p:nvSpPr>
          <p:spPr>
            <a:xfrm>
              <a:off x="8142514" y="2286000"/>
              <a:ext cx="4071257" cy="2286000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1" name="Группа 150"/>
          <p:cNvGrpSpPr/>
          <p:nvPr/>
        </p:nvGrpSpPr>
        <p:grpSpPr>
          <a:xfrm>
            <a:off x="-21771" y="4573421"/>
            <a:ext cx="4071257" cy="2286000"/>
            <a:chOff x="0" y="4584710"/>
            <a:chExt cx="4071257" cy="2286000"/>
          </a:xfrm>
        </p:grpSpPr>
        <p:sp>
          <p:nvSpPr>
            <p:cNvPr id="152" name="Прямоугольник 151"/>
            <p:cNvSpPr/>
            <p:nvPr/>
          </p:nvSpPr>
          <p:spPr>
            <a:xfrm>
              <a:off x="0" y="4584710"/>
              <a:ext cx="4071257" cy="2286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3" name="Прямоугольник 152"/>
            <p:cNvSpPr/>
            <p:nvPr/>
          </p:nvSpPr>
          <p:spPr>
            <a:xfrm>
              <a:off x="0" y="4584710"/>
              <a:ext cx="4071257" cy="2286000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4" name="Группа 153"/>
          <p:cNvGrpSpPr/>
          <p:nvPr/>
        </p:nvGrpSpPr>
        <p:grpSpPr>
          <a:xfrm>
            <a:off x="4049486" y="4573411"/>
            <a:ext cx="4071257" cy="2286000"/>
            <a:chOff x="4071257" y="4584700"/>
            <a:chExt cx="4071257" cy="2286000"/>
          </a:xfrm>
        </p:grpSpPr>
        <p:sp>
          <p:nvSpPr>
            <p:cNvPr id="155" name="Прямоугольник 154"/>
            <p:cNvSpPr/>
            <p:nvPr/>
          </p:nvSpPr>
          <p:spPr>
            <a:xfrm>
              <a:off x="4071257" y="4584700"/>
              <a:ext cx="4071257" cy="2286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6" name="Прямоугольник 155"/>
            <p:cNvSpPr/>
            <p:nvPr/>
          </p:nvSpPr>
          <p:spPr>
            <a:xfrm>
              <a:off x="4071257" y="4584700"/>
              <a:ext cx="4071257" cy="2286000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7" name="Группа 156"/>
          <p:cNvGrpSpPr/>
          <p:nvPr/>
        </p:nvGrpSpPr>
        <p:grpSpPr>
          <a:xfrm>
            <a:off x="8120743" y="4573411"/>
            <a:ext cx="4071257" cy="2286000"/>
            <a:chOff x="8142514" y="4584700"/>
            <a:chExt cx="4071257" cy="2286000"/>
          </a:xfrm>
        </p:grpSpPr>
        <p:sp>
          <p:nvSpPr>
            <p:cNvPr id="158" name="Прямоугольник 157"/>
            <p:cNvSpPr/>
            <p:nvPr/>
          </p:nvSpPr>
          <p:spPr>
            <a:xfrm>
              <a:off x="8142514" y="4584700"/>
              <a:ext cx="4071257" cy="2286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Прямоугольник 158"/>
            <p:cNvSpPr/>
            <p:nvPr/>
          </p:nvSpPr>
          <p:spPr>
            <a:xfrm>
              <a:off x="8142514" y="4584700"/>
              <a:ext cx="4071257" cy="2286000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60" name="Рисунок 15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2629" y="5966688"/>
            <a:ext cx="731583" cy="7620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342690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278" y="-1"/>
            <a:ext cx="11497104" cy="68103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Зеркало планеты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934302" y="814813"/>
            <a:ext cx="11004698" cy="16056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Bookman Old Style" panose="02050604050505020204" pitchFamily="18" charset="0"/>
              </a:rPr>
              <a:t>«Зеркалом планеты» называют карту.</a:t>
            </a:r>
          </a:p>
          <a:p>
            <a:pPr marL="0" indent="0">
              <a:buNone/>
            </a:pPr>
            <a:r>
              <a:rPr lang="ru-RU" sz="2400" dirty="0" smtClean="0">
                <a:latin typeface="Bookman Old Style" panose="02050604050505020204" pitchFamily="18" charset="0"/>
              </a:rPr>
              <a:t>Из данных вам отдельных фрагментов составьте целую карту.</a:t>
            </a:r>
          </a:p>
          <a:p>
            <a:pPr marL="0" indent="0">
              <a:buNone/>
            </a:pPr>
            <a:r>
              <a:rPr lang="ru-RU" sz="2400" dirty="0" smtClean="0">
                <a:latin typeface="Bookman Old Style" panose="02050604050505020204" pitchFamily="18" charset="0"/>
              </a:rPr>
              <a:t>Какая территория на ней изображена?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pic>
        <p:nvPicPr>
          <p:cNvPr id="20" name="Рисунок 1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1" y="4086346"/>
            <a:ext cx="731583" cy="762066"/>
          </a:xfrm>
          <a:prstGeom prst="rect">
            <a:avLst/>
          </a:prstGeom>
        </p:spPr>
      </p:pic>
      <p:pic>
        <p:nvPicPr>
          <p:cNvPr id="21" name="Рисунок 2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1" y="5014857"/>
            <a:ext cx="731583" cy="768163"/>
          </a:xfrm>
          <a:prstGeom prst="rect">
            <a:avLst/>
          </a:prstGeom>
        </p:spPr>
      </p:pic>
      <p:pic>
        <p:nvPicPr>
          <p:cNvPr id="23" name="Рисунок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2" y="5949465"/>
            <a:ext cx="731583" cy="762066"/>
          </a:xfrm>
          <a:prstGeom prst="rect">
            <a:avLst/>
          </a:prstGeom>
        </p:spPr>
      </p:pic>
      <p:pic>
        <p:nvPicPr>
          <p:cNvPr id="24" name="Picture 6" descr="C:\Users\Анна\Documents\Школа\иконки\ico_atl.png"/>
          <p:cNvPicPr>
            <a:picLocks noChangeAspect="1" noChangeArrowheads="1"/>
          </p:cNvPicPr>
          <p:nvPr/>
        </p:nvPicPr>
        <p:blipFill>
          <a:blip r:embed="rId7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34553" y="1441170"/>
            <a:ext cx="533400" cy="546100"/>
          </a:xfrm>
          <a:prstGeom prst="rect">
            <a:avLst/>
          </a:prstGeom>
          <a:noFill/>
        </p:spPr>
      </p:pic>
      <p:pic>
        <p:nvPicPr>
          <p:cNvPr id="25" name="Picture 2" descr="C:\Users\Анна\Documents\Школа\иконки\ico_tex.png"/>
          <p:cNvPicPr>
            <a:picLocks noChangeAspect="1" noChangeArrowheads="1"/>
          </p:cNvPicPr>
          <p:nvPr/>
        </p:nvPicPr>
        <p:blipFill>
          <a:blip r:embed="rId8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34553" y="2217408"/>
            <a:ext cx="533400" cy="546100"/>
          </a:xfrm>
          <a:prstGeom prst="rect">
            <a:avLst/>
          </a:prstGeom>
          <a:noFill/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753371" y="3875"/>
            <a:ext cx="10024496" cy="6867506"/>
          </a:xfrm>
          <a:prstGeom prst="rect">
            <a:avLst/>
          </a:prstGeom>
        </p:spPr>
      </p:pic>
      <p:sp>
        <p:nvSpPr>
          <p:cNvPr id="32" name="Овал 31"/>
          <p:cNvSpPr/>
          <p:nvPr/>
        </p:nvSpPr>
        <p:spPr>
          <a:xfrm>
            <a:off x="1787208" y="4228037"/>
            <a:ext cx="322729" cy="3227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</a:t>
            </a:r>
            <a:endParaRPr lang="ru-RU" b="1" dirty="0"/>
          </a:p>
        </p:txBody>
      </p:sp>
      <p:sp>
        <p:nvSpPr>
          <p:cNvPr id="33" name="Овал 32"/>
          <p:cNvSpPr/>
          <p:nvPr/>
        </p:nvSpPr>
        <p:spPr>
          <a:xfrm>
            <a:off x="2925505" y="5131479"/>
            <a:ext cx="322729" cy="3227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</a:t>
            </a:r>
            <a:endParaRPr lang="ru-RU" b="1" dirty="0"/>
          </a:p>
        </p:txBody>
      </p:sp>
      <p:sp>
        <p:nvSpPr>
          <p:cNvPr id="34" name="Овал 33"/>
          <p:cNvSpPr/>
          <p:nvPr/>
        </p:nvSpPr>
        <p:spPr>
          <a:xfrm>
            <a:off x="3401509" y="5893985"/>
            <a:ext cx="322729" cy="3227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35" name="Овал 34"/>
          <p:cNvSpPr/>
          <p:nvPr/>
        </p:nvSpPr>
        <p:spPr>
          <a:xfrm>
            <a:off x="4227060" y="5893985"/>
            <a:ext cx="322729" cy="3227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</a:t>
            </a:r>
            <a:endParaRPr lang="ru-RU" b="1" dirty="0"/>
          </a:p>
        </p:txBody>
      </p:sp>
      <p:sp>
        <p:nvSpPr>
          <p:cNvPr id="36" name="Овал 35"/>
          <p:cNvSpPr/>
          <p:nvPr/>
        </p:nvSpPr>
        <p:spPr>
          <a:xfrm>
            <a:off x="5006408" y="5571256"/>
            <a:ext cx="322729" cy="3227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5</a:t>
            </a:r>
            <a:endParaRPr lang="ru-RU" b="1" dirty="0"/>
          </a:p>
        </p:txBody>
      </p:sp>
      <p:sp>
        <p:nvSpPr>
          <p:cNvPr id="37" name="Овал 36"/>
          <p:cNvSpPr/>
          <p:nvPr/>
        </p:nvSpPr>
        <p:spPr>
          <a:xfrm>
            <a:off x="5095882" y="6191441"/>
            <a:ext cx="322729" cy="3227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38" name="Овал 37"/>
          <p:cNvSpPr/>
          <p:nvPr/>
        </p:nvSpPr>
        <p:spPr>
          <a:xfrm>
            <a:off x="5774947" y="6055349"/>
            <a:ext cx="322729" cy="3227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39" name="Овал 38"/>
          <p:cNvSpPr/>
          <p:nvPr/>
        </p:nvSpPr>
        <p:spPr>
          <a:xfrm>
            <a:off x="5615033" y="5700233"/>
            <a:ext cx="322729" cy="3227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8</a:t>
            </a:r>
            <a:endParaRPr lang="ru-RU" b="1" dirty="0"/>
          </a:p>
        </p:txBody>
      </p:sp>
      <p:sp>
        <p:nvSpPr>
          <p:cNvPr id="40" name="Овал 39"/>
          <p:cNvSpPr/>
          <p:nvPr/>
        </p:nvSpPr>
        <p:spPr>
          <a:xfrm>
            <a:off x="5731971" y="5261435"/>
            <a:ext cx="322729" cy="3227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9</a:t>
            </a:r>
            <a:endParaRPr lang="ru-RU" b="1" dirty="0"/>
          </a:p>
        </p:txBody>
      </p:sp>
      <p:sp>
        <p:nvSpPr>
          <p:cNvPr id="41" name="Овал 40"/>
          <p:cNvSpPr/>
          <p:nvPr/>
        </p:nvSpPr>
        <p:spPr>
          <a:xfrm>
            <a:off x="5418611" y="5094515"/>
            <a:ext cx="322729" cy="3227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/>
              <a:t>10</a:t>
            </a:r>
            <a:endParaRPr lang="ru-RU" sz="1600" b="1" dirty="0"/>
          </a:p>
        </p:txBody>
      </p:sp>
      <p:sp>
        <p:nvSpPr>
          <p:cNvPr id="42" name="Овал 41"/>
          <p:cNvSpPr/>
          <p:nvPr/>
        </p:nvSpPr>
        <p:spPr>
          <a:xfrm>
            <a:off x="5105251" y="4876070"/>
            <a:ext cx="322729" cy="3227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/>
              <a:t>11</a:t>
            </a:r>
            <a:endParaRPr lang="ru-RU" sz="1600" b="1" dirty="0"/>
          </a:p>
        </p:txBody>
      </p:sp>
      <p:sp>
        <p:nvSpPr>
          <p:cNvPr id="43" name="Овал 42"/>
          <p:cNvSpPr/>
          <p:nvPr/>
        </p:nvSpPr>
        <p:spPr>
          <a:xfrm>
            <a:off x="5856794" y="4467521"/>
            <a:ext cx="322729" cy="3227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/>
              <a:t>12</a:t>
            </a:r>
            <a:endParaRPr lang="ru-RU" sz="1600" b="1" dirty="0"/>
          </a:p>
        </p:txBody>
      </p:sp>
      <p:sp>
        <p:nvSpPr>
          <p:cNvPr id="44" name="Овал 43"/>
          <p:cNvSpPr/>
          <p:nvPr/>
        </p:nvSpPr>
        <p:spPr>
          <a:xfrm>
            <a:off x="6188196" y="5037434"/>
            <a:ext cx="322729" cy="3227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/>
              <a:t>13</a:t>
            </a:r>
            <a:endParaRPr lang="ru-RU" sz="1600" b="1" dirty="0"/>
          </a:p>
        </p:txBody>
      </p:sp>
      <p:sp>
        <p:nvSpPr>
          <p:cNvPr id="51" name="Овал 50"/>
          <p:cNvSpPr/>
          <p:nvPr/>
        </p:nvSpPr>
        <p:spPr>
          <a:xfrm>
            <a:off x="7232446" y="1162936"/>
            <a:ext cx="322729" cy="3227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/>
              <a:t>20</a:t>
            </a:r>
            <a:endParaRPr lang="ru-RU" sz="1600" b="1" dirty="0"/>
          </a:p>
        </p:txBody>
      </p:sp>
      <p:sp>
        <p:nvSpPr>
          <p:cNvPr id="52" name="Овал 51"/>
          <p:cNvSpPr/>
          <p:nvPr/>
        </p:nvSpPr>
        <p:spPr>
          <a:xfrm>
            <a:off x="9055027" y="810945"/>
            <a:ext cx="322729" cy="3227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/>
              <a:t>21</a:t>
            </a:r>
            <a:endParaRPr lang="ru-RU" sz="1600" b="1" dirty="0"/>
          </a:p>
        </p:txBody>
      </p:sp>
      <p:grpSp>
        <p:nvGrpSpPr>
          <p:cNvPr id="102" name="Группа 101"/>
          <p:cNvGrpSpPr/>
          <p:nvPr/>
        </p:nvGrpSpPr>
        <p:grpSpPr>
          <a:xfrm>
            <a:off x="189554" y="104083"/>
            <a:ext cx="2340742" cy="322729"/>
            <a:chOff x="189556" y="0"/>
            <a:chExt cx="2340742" cy="322729"/>
          </a:xfrm>
        </p:grpSpPr>
        <p:sp>
          <p:nvSpPr>
            <p:cNvPr id="56" name="Овал 55"/>
            <p:cNvSpPr/>
            <p:nvPr/>
          </p:nvSpPr>
          <p:spPr>
            <a:xfrm>
              <a:off x="189556" y="0"/>
              <a:ext cx="322729" cy="3227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600" b="1" dirty="0" smtClean="0"/>
                <a:t>1</a:t>
              </a:r>
              <a:endParaRPr lang="ru-RU" sz="1600" b="1" dirty="0"/>
            </a:p>
          </p:txBody>
        </p:sp>
        <p:sp>
          <p:nvSpPr>
            <p:cNvPr id="68" name="Управляющая кнопка: настраиваемая 67">
              <a:hlinkClick r:id="" action="ppaction://noaction" highlightClick="1"/>
            </p:cNvPr>
            <p:cNvSpPr/>
            <p:nvPr/>
          </p:nvSpPr>
          <p:spPr>
            <a:xfrm>
              <a:off x="485422" y="0"/>
              <a:ext cx="2044876" cy="322729"/>
            </a:xfrm>
            <a:prstGeom prst="actionButtonBlank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err="1" smtClean="0">
                  <a:solidFill>
                    <a:sysClr val="windowText" lastClr="000000"/>
                  </a:solidFill>
                </a:rPr>
                <a:t>Окинский</a:t>
              </a:r>
              <a:endParaRPr lang="ru-RU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03" name="Группа 102"/>
          <p:cNvGrpSpPr/>
          <p:nvPr/>
        </p:nvGrpSpPr>
        <p:grpSpPr>
          <a:xfrm>
            <a:off x="189554" y="426812"/>
            <a:ext cx="2340741" cy="322729"/>
            <a:chOff x="189556" y="322729"/>
            <a:chExt cx="2340741" cy="322729"/>
          </a:xfrm>
        </p:grpSpPr>
        <p:sp>
          <p:nvSpPr>
            <p:cNvPr id="57" name="Овал 56"/>
            <p:cNvSpPr/>
            <p:nvPr/>
          </p:nvSpPr>
          <p:spPr>
            <a:xfrm>
              <a:off x="189556" y="322729"/>
              <a:ext cx="322729" cy="3227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600" b="1" dirty="0" smtClean="0"/>
                <a:t>2</a:t>
              </a:r>
              <a:endParaRPr lang="ru-RU" sz="1600" b="1" dirty="0"/>
            </a:p>
          </p:txBody>
        </p:sp>
        <p:sp>
          <p:nvSpPr>
            <p:cNvPr id="69" name="Управляющая кнопка: настраиваемая 68">
              <a:hlinkClick r:id="" action="ppaction://noaction" highlightClick="1"/>
            </p:cNvPr>
            <p:cNvSpPr/>
            <p:nvPr/>
          </p:nvSpPr>
          <p:spPr>
            <a:xfrm>
              <a:off x="485421" y="322729"/>
              <a:ext cx="2044876" cy="322729"/>
            </a:xfrm>
            <a:prstGeom prst="actionButtonBlank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err="1" smtClean="0">
                  <a:solidFill>
                    <a:sysClr val="windowText" lastClr="000000"/>
                  </a:solidFill>
                </a:rPr>
                <a:t>Тункинский</a:t>
              </a:r>
              <a:endParaRPr lang="ru-RU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04" name="Группа 103"/>
          <p:cNvGrpSpPr/>
          <p:nvPr/>
        </p:nvGrpSpPr>
        <p:grpSpPr>
          <a:xfrm>
            <a:off x="189554" y="749541"/>
            <a:ext cx="2340741" cy="327709"/>
            <a:chOff x="189556" y="645458"/>
            <a:chExt cx="2340741" cy="327709"/>
          </a:xfrm>
        </p:grpSpPr>
        <p:sp>
          <p:nvSpPr>
            <p:cNvPr id="58" name="Овал 57"/>
            <p:cNvSpPr/>
            <p:nvPr/>
          </p:nvSpPr>
          <p:spPr>
            <a:xfrm>
              <a:off x="189556" y="645458"/>
              <a:ext cx="322729" cy="3227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600" b="1" dirty="0" smtClean="0"/>
                <a:t>3</a:t>
              </a:r>
              <a:endParaRPr lang="ru-RU" sz="1600" b="1" dirty="0"/>
            </a:p>
          </p:txBody>
        </p:sp>
        <p:sp>
          <p:nvSpPr>
            <p:cNvPr id="70" name="Управляющая кнопка: настраиваемая 69">
              <a:hlinkClick r:id="" action="ppaction://noaction" highlightClick="1"/>
            </p:cNvPr>
            <p:cNvSpPr/>
            <p:nvPr/>
          </p:nvSpPr>
          <p:spPr>
            <a:xfrm>
              <a:off x="485421" y="650438"/>
              <a:ext cx="2044876" cy="322729"/>
            </a:xfrm>
            <a:prstGeom prst="actionButtonBlank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err="1" smtClean="0">
                  <a:solidFill>
                    <a:sysClr val="windowText" lastClr="000000"/>
                  </a:solidFill>
                </a:rPr>
                <a:t>Закаменский</a:t>
              </a:r>
              <a:endParaRPr lang="ru-RU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05" name="Группа 104"/>
          <p:cNvGrpSpPr/>
          <p:nvPr/>
        </p:nvGrpSpPr>
        <p:grpSpPr>
          <a:xfrm>
            <a:off x="189554" y="1072270"/>
            <a:ext cx="2340740" cy="327709"/>
            <a:chOff x="189556" y="968187"/>
            <a:chExt cx="2340740" cy="327709"/>
          </a:xfrm>
        </p:grpSpPr>
        <p:sp>
          <p:nvSpPr>
            <p:cNvPr id="59" name="Овал 58"/>
            <p:cNvSpPr/>
            <p:nvPr/>
          </p:nvSpPr>
          <p:spPr>
            <a:xfrm>
              <a:off x="189556" y="968187"/>
              <a:ext cx="322729" cy="3227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600" b="1" dirty="0" smtClean="0"/>
                <a:t>4</a:t>
              </a:r>
              <a:endParaRPr lang="ru-RU" sz="1600" b="1" dirty="0"/>
            </a:p>
          </p:txBody>
        </p:sp>
        <p:sp>
          <p:nvSpPr>
            <p:cNvPr id="71" name="Управляющая кнопка: настраиваемая 70">
              <a:hlinkClick r:id="" action="ppaction://noaction" highlightClick="1"/>
            </p:cNvPr>
            <p:cNvSpPr/>
            <p:nvPr/>
          </p:nvSpPr>
          <p:spPr>
            <a:xfrm>
              <a:off x="485420" y="973167"/>
              <a:ext cx="2044876" cy="322729"/>
            </a:xfrm>
            <a:prstGeom prst="actionButtonBlank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err="1" smtClean="0">
                  <a:solidFill>
                    <a:sysClr val="windowText" lastClr="000000"/>
                  </a:solidFill>
                </a:rPr>
                <a:t>Джидинский</a:t>
              </a:r>
              <a:endParaRPr lang="ru-RU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06" name="Группа 105"/>
          <p:cNvGrpSpPr/>
          <p:nvPr/>
        </p:nvGrpSpPr>
        <p:grpSpPr>
          <a:xfrm>
            <a:off x="189554" y="1394999"/>
            <a:ext cx="2340741" cy="332690"/>
            <a:chOff x="189556" y="1290916"/>
            <a:chExt cx="2340741" cy="332690"/>
          </a:xfrm>
        </p:grpSpPr>
        <p:sp>
          <p:nvSpPr>
            <p:cNvPr id="60" name="Овал 59"/>
            <p:cNvSpPr/>
            <p:nvPr/>
          </p:nvSpPr>
          <p:spPr>
            <a:xfrm>
              <a:off x="189556" y="1290916"/>
              <a:ext cx="322729" cy="3227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600" b="1" dirty="0" smtClean="0"/>
                <a:t>5</a:t>
              </a:r>
              <a:endParaRPr lang="ru-RU" sz="1600" b="1" dirty="0"/>
            </a:p>
          </p:txBody>
        </p:sp>
        <p:sp>
          <p:nvSpPr>
            <p:cNvPr id="72" name="Управляющая кнопка: настраиваемая 71">
              <a:hlinkClick r:id="" action="ppaction://noaction" highlightClick="1"/>
            </p:cNvPr>
            <p:cNvSpPr/>
            <p:nvPr/>
          </p:nvSpPr>
          <p:spPr>
            <a:xfrm>
              <a:off x="485421" y="1300877"/>
              <a:ext cx="2044876" cy="322729"/>
            </a:xfrm>
            <a:prstGeom prst="actionButtonBlank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err="1" smtClean="0">
                  <a:solidFill>
                    <a:sysClr val="windowText" lastClr="000000"/>
                  </a:solidFill>
                </a:rPr>
                <a:t>Селенгинский</a:t>
              </a:r>
              <a:endParaRPr lang="ru-RU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07" name="Группа 106"/>
          <p:cNvGrpSpPr/>
          <p:nvPr/>
        </p:nvGrpSpPr>
        <p:grpSpPr>
          <a:xfrm>
            <a:off x="189554" y="1717728"/>
            <a:ext cx="2340740" cy="332690"/>
            <a:chOff x="189556" y="1613645"/>
            <a:chExt cx="2340740" cy="332690"/>
          </a:xfrm>
        </p:grpSpPr>
        <p:sp>
          <p:nvSpPr>
            <p:cNvPr id="61" name="Овал 60"/>
            <p:cNvSpPr/>
            <p:nvPr/>
          </p:nvSpPr>
          <p:spPr>
            <a:xfrm>
              <a:off x="189556" y="1613645"/>
              <a:ext cx="322729" cy="3227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600" b="1" dirty="0" smtClean="0"/>
                <a:t>6</a:t>
              </a:r>
              <a:endParaRPr lang="ru-RU" sz="1600" b="1" dirty="0"/>
            </a:p>
          </p:txBody>
        </p:sp>
        <p:sp>
          <p:nvSpPr>
            <p:cNvPr id="73" name="Управляющая кнопка: настраиваемая 72">
              <a:hlinkClick r:id="" action="ppaction://noaction" highlightClick="1"/>
            </p:cNvPr>
            <p:cNvSpPr/>
            <p:nvPr/>
          </p:nvSpPr>
          <p:spPr>
            <a:xfrm>
              <a:off x="485420" y="1623606"/>
              <a:ext cx="2044876" cy="322729"/>
            </a:xfrm>
            <a:prstGeom prst="actionButtonBlank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err="1" smtClean="0">
                  <a:solidFill>
                    <a:sysClr val="windowText" lastClr="000000"/>
                  </a:solidFill>
                </a:rPr>
                <a:t>Кяхтинский</a:t>
              </a:r>
              <a:endParaRPr lang="ru-RU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08" name="Группа 107"/>
          <p:cNvGrpSpPr/>
          <p:nvPr/>
        </p:nvGrpSpPr>
        <p:grpSpPr>
          <a:xfrm>
            <a:off x="189554" y="2030496"/>
            <a:ext cx="2340741" cy="332690"/>
            <a:chOff x="189556" y="1926413"/>
            <a:chExt cx="2340741" cy="332690"/>
          </a:xfrm>
        </p:grpSpPr>
        <p:sp>
          <p:nvSpPr>
            <p:cNvPr id="62" name="Овал 61"/>
            <p:cNvSpPr/>
            <p:nvPr/>
          </p:nvSpPr>
          <p:spPr>
            <a:xfrm>
              <a:off x="189556" y="1936374"/>
              <a:ext cx="322729" cy="3227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600" b="1" dirty="0" smtClean="0"/>
                <a:t>7</a:t>
              </a:r>
              <a:endParaRPr lang="ru-RU" sz="1600" b="1" dirty="0"/>
            </a:p>
          </p:txBody>
        </p:sp>
        <p:sp>
          <p:nvSpPr>
            <p:cNvPr id="74" name="Управляющая кнопка: настраиваемая 73">
              <a:hlinkClick r:id="" action="ppaction://noaction" highlightClick="1"/>
            </p:cNvPr>
            <p:cNvSpPr/>
            <p:nvPr/>
          </p:nvSpPr>
          <p:spPr>
            <a:xfrm>
              <a:off x="485421" y="1926413"/>
              <a:ext cx="2044876" cy="322729"/>
            </a:xfrm>
            <a:prstGeom prst="actionButtonBlank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err="1" smtClean="0">
                  <a:solidFill>
                    <a:sysClr val="windowText" lastClr="000000"/>
                  </a:solidFill>
                </a:rPr>
                <a:t>Бичурский</a:t>
              </a:r>
              <a:endParaRPr lang="ru-RU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189554" y="2353225"/>
            <a:ext cx="2340740" cy="332690"/>
            <a:chOff x="189556" y="2249142"/>
            <a:chExt cx="2340740" cy="332690"/>
          </a:xfrm>
        </p:grpSpPr>
        <p:sp>
          <p:nvSpPr>
            <p:cNvPr id="63" name="Овал 62"/>
            <p:cNvSpPr/>
            <p:nvPr/>
          </p:nvSpPr>
          <p:spPr>
            <a:xfrm>
              <a:off x="189556" y="2259103"/>
              <a:ext cx="322729" cy="3227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600" b="1" dirty="0" smtClean="0"/>
                <a:t>8</a:t>
              </a:r>
              <a:endParaRPr lang="ru-RU" sz="1600" b="1" dirty="0"/>
            </a:p>
          </p:txBody>
        </p:sp>
        <p:sp>
          <p:nvSpPr>
            <p:cNvPr id="75" name="Управляющая кнопка: настраиваемая 74">
              <a:hlinkClick r:id="" action="ppaction://noaction" highlightClick="1"/>
            </p:cNvPr>
            <p:cNvSpPr/>
            <p:nvPr/>
          </p:nvSpPr>
          <p:spPr>
            <a:xfrm>
              <a:off x="485420" y="2249142"/>
              <a:ext cx="2044876" cy="322729"/>
            </a:xfrm>
            <a:prstGeom prst="actionButtonBlank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err="1" smtClean="0">
                  <a:solidFill>
                    <a:sysClr val="windowText" lastClr="000000"/>
                  </a:solidFill>
                </a:rPr>
                <a:t>Мухоршибирский</a:t>
              </a:r>
              <a:endParaRPr lang="ru-RU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10" name="Группа 109"/>
          <p:cNvGrpSpPr/>
          <p:nvPr/>
        </p:nvGrpSpPr>
        <p:grpSpPr>
          <a:xfrm>
            <a:off x="189554" y="2675954"/>
            <a:ext cx="2340741" cy="342651"/>
            <a:chOff x="189556" y="2571871"/>
            <a:chExt cx="2340741" cy="342651"/>
          </a:xfrm>
        </p:grpSpPr>
        <p:sp>
          <p:nvSpPr>
            <p:cNvPr id="64" name="Овал 63"/>
            <p:cNvSpPr/>
            <p:nvPr/>
          </p:nvSpPr>
          <p:spPr>
            <a:xfrm>
              <a:off x="189556" y="2591793"/>
              <a:ext cx="322729" cy="3227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600" b="1" dirty="0" smtClean="0"/>
                <a:t>9</a:t>
              </a:r>
              <a:endParaRPr lang="ru-RU" sz="1600" b="1" dirty="0"/>
            </a:p>
          </p:txBody>
        </p:sp>
        <p:sp>
          <p:nvSpPr>
            <p:cNvPr id="76" name="Управляющая кнопка: настраиваемая 75">
              <a:hlinkClick r:id="" action="ppaction://noaction" highlightClick="1"/>
            </p:cNvPr>
            <p:cNvSpPr/>
            <p:nvPr/>
          </p:nvSpPr>
          <p:spPr>
            <a:xfrm>
              <a:off x="485421" y="2571871"/>
              <a:ext cx="2044876" cy="322729"/>
            </a:xfrm>
            <a:prstGeom prst="actionButtonBlank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err="1" smtClean="0">
                  <a:solidFill>
                    <a:sysClr val="windowText" lastClr="000000"/>
                  </a:solidFill>
                </a:rPr>
                <a:t>Тарбагатайский</a:t>
              </a:r>
              <a:endParaRPr lang="ru-RU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11" name="Группа 110"/>
          <p:cNvGrpSpPr/>
          <p:nvPr/>
        </p:nvGrpSpPr>
        <p:grpSpPr>
          <a:xfrm>
            <a:off x="189554" y="2998683"/>
            <a:ext cx="2340740" cy="342651"/>
            <a:chOff x="189556" y="2894600"/>
            <a:chExt cx="2340740" cy="342651"/>
          </a:xfrm>
        </p:grpSpPr>
        <p:sp>
          <p:nvSpPr>
            <p:cNvPr id="65" name="Овал 64"/>
            <p:cNvSpPr/>
            <p:nvPr/>
          </p:nvSpPr>
          <p:spPr>
            <a:xfrm>
              <a:off x="189556" y="2914522"/>
              <a:ext cx="322729" cy="3227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600" b="1" dirty="0" smtClean="0"/>
                <a:t>10</a:t>
              </a:r>
              <a:endParaRPr lang="ru-RU" sz="1600" b="1" dirty="0"/>
            </a:p>
          </p:txBody>
        </p:sp>
        <p:sp>
          <p:nvSpPr>
            <p:cNvPr id="77" name="Управляющая кнопка: настраиваемая 76">
              <a:hlinkClick r:id="" action="ppaction://noaction" highlightClick="1"/>
            </p:cNvPr>
            <p:cNvSpPr/>
            <p:nvPr/>
          </p:nvSpPr>
          <p:spPr>
            <a:xfrm>
              <a:off x="485420" y="2894600"/>
              <a:ext cx="2044876" cy="322729"/>
            </a:xfrm>
            <a:prstGeom prst="actionButtonBlank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smtClean="0">
                  <a:solidFill>
                    <a:sysClr val="windowText" lastClr="000000"/>
                  </a:solidFill>
                </a:rPr>
                <a:t>Иволгинский</a:t>
              </a:r>
              <a:endParaRPr lang="ru-RU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12" name="Группа 111"/>
          <p:cNvGrpSpPr/>
          <p:nvPr/>
        </p:nvGrpSpPr>
        <p:grpSpPr>
          <a:xfrm>
            <a:off x="189554" y="3341334"/>
            <a:ext cx="2345029" cy="339164"/>
            <a:chOff x="189556" y="3237251"/>
            <a:chExt cx="2345029" cy="339164"/>
          </a:xfrm>
        </p:grpSpPr>
        <p:sp>
          <p:nvSpPr>
            <p:cNvPr id="66" name="Овал 65"/>
            <p:cNvSpPr/>
            <p:nvPr/>
          </p:nvSpPr>
          <p:spPr>
            <a:xfrm>
              <a:off x="189556" y="3237251"/>
              <a:ext cx="322729" cy="3227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600" b="1" dirty="0" smtClean="0"/>
                <a:t>11</a:t>
              </a:r>
              <a:endParaRPr lang="ru-RU" sz="1600" b="1" dirty="0"/>
            </a:p>
          </p:txBody>
        </p:sp>
        <p:sp>
          <p:nvSpPr>
            <p:cNvPr id="78" name="Управляющая кнопка: настраиваемая 77">
              <a:hlinkClick r:id="" action="ppaction://noaction" highlightClick="1"/>
            </p:cNvPr>
            <p:cNvSpPr/>
            <p:nvPr/>
          </p:nvSpPr>
          <p:spPr>
            <a:xfrm>
              <a:off x="489709" y="3253686"/>
              <a:ext cx="2044876" cy="322729"/>
            </a:xfrm>
            <a:prstGeom prst="actionButtonBlank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err="1" smtClean="0">
                  <a:solidFill>
                    <a:sysClr val="windowText" lastClr="000000"/>
                  </a:solidFill>
                </a:rPr>
                <a:t>Кабанский</a:t>
              </a:r>
              <a:endParaRPr lang="ru-RU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13" name="Группа 112"/>
          <p:cNvGrpSpPr/>
          <p:nvPr/>
        </p:nvGrpSpPr>
        <p:grpSpPr>
          <a:xfrm>
            <a:off x="3120016" y="118763"/>
            <a:ext cx="2660888" cy="322729"/>
            <a:chOff x="3120018" y="14680"/>
            <a:chExt cx="2660888" cy="322729"/>
          </a:xfrm>
        </p:grpSpPr>
        <p:sp>
          <p:nvSpPr>
            <p:cNvPr id="67" name="Овал 66"/>
            <p:cNvSpPr/>
            <p:nvPr/>
          </p:nvSpPr>
          <p:spPr>
            <a:xfrm>
              <a:off x="3120018" y="14680"/>
              <a:ext cx="322729" cy="3227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600" b="1" dirty="0" smtClean="0"/>
                <a:t>12</a:t>
              </a:r>
              <a:endParaRPr lang="ru-RU" sz="1600" b="1" dirty="0"/>
            </a:p>
          </p:txBody>
        </p:sp>
        <p:sp>
          <p:nvSpPr>
            <p:cNvPr id="79" name="Управляющая кнопка: настраиваемая 78">
              <a:hlinkClick r:id="" action="ppaction://noaction" highlightClick="1"/>
            </p:cNvPr>
            <p:cNvSpPr/>
            <p:nvPr/>
          </p:nvSpPr>
          <p:spPr>
            <a:xfrm>
              <a:off x="3432775" y="37063"/>
              <a:ext cx="2348131" cy="289050"/>
            </a:xfrm>
            <a:prstGeom prst="actionButtonBlank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smtClean="0">
                  <a:solidFill>
                    <a:sysClr val="windowText" lastClr="000000"/>
                  </a:solidFill>
                </a:rPr>
                <a:t>Прибайкальский</a:t>
              </a:r>
              <a:endParaRPr lang="ru-RU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14" name="Группа 113"/>
          <p:cNvGrpSpPr/>
          <p:nvPr/>
        </p:nvGrpSpPr>
        <p:grpSpPr>
          <a:xfrm>
            <a:off x="3120016" y="443723"/>
            <a:ext cx="2670862" cy="322729"/>
            <a:chOff x="3120018" y="339640"/>
            <a:chExt cx="2670862" cy="322729"/>
          </a:xfrm>
        </p:grpSpPr>
        <p:sp>
          <p:nvSpPr>
            <p:cNvPr id="80" name="Овал 79"/>
            <p:cNvSpPr/>
            <p:nvPr/>
          </p:nvSpPr>
          <p:spPr>
            <a:xfrm>
              <a:off x="3120018" y="339640"/>
              <a:ext cx="322729" cy="3227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600" b="1" dirty="0" smtClean="0"/>
                <a:t>13</a:t>
              </a:r>
              <a:endParaRPr lang="ru-RU" sz="1600" b="1" dirty="0"/>
            </a:p>
          </p:txBody>
        </p:sp>
        <p:sp>
          <p:nvSpPr>
            <p:cNvPr id="91" name="Управляющая кнопка: настраиваемая 90">
              <a:hlinkClick r:id="" action="ppaction://noaction" highlightClick="1"/>
            </p:cNvPr>
            <p:cNvSpPr/>
            <p:nvPr/>
          </p:nvSpPr>
          <p:spPr>
            <a:xfrm>
              <a:off x="3442749" y="356884"/>
              <a:ext cx="2348131" cy="289050"/>
            </a:xfrm>
            <a:prstGeom prst="actionButtonBlank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err="1" smtClean="0">
                  <a:solidFill>
                    <a:sysClr val="windowText" lastClr="000000"/>
                  </a:solidFill>
                </a:rPr>
                <a:t>Заиграевский</a:t>
              </a:r>
              <a:endParaRPr lang="ru-RU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15" name="Группа 114"/>
          <p:cNvGrpSpPr/>
          <p:nvPr/>
        </p:nvGrpSpPr>
        <p:grpSpPr>
          <a:xfrm>
            <a:off x="3120016" y="766452"/>
            <a:ext cx="2670861" cy="322729"/>
            <a:chOff x="3120018" y="662369"/>
            <a:chExt cx="2670861" cy="322729"/>
          </a:xfrm>
        </p:grpSpPr>
        <p:sp>
          <p:nvSpPr>
            <p:cNvPr id="81" name="Овал 80"/>
            <p:cNvSpPr/>
            <p:nvPr/>
          </p:nvSpPr>
          <p:spPr>
            <a:xfrm>
              <a:off x="3120018" y="662369"/>
              <a:ext cx="322729" cy="3227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600" b="1" dirty="0" smtClean="0"/>
                <a:t>14</a:t>
              </a:r>
              <a:endParaRPr lang="ru-RU" sz="1600" b="1" dirty="0"/>
            </a:p>
          </p:txBody>
        </p:sp>
        <p:sp>
          <p:nvSpPr>
            <p:cNvPr id="92" name="Управляющая кнопка: настраиваемая 91">
              <a:hlinkClick r:id="" action="ppaction://noaction" highlightClick="1"/>
            </p:cNvPr>
            <p:cNvSpPr/>
            <p:nvPr/>
          </p:nvSpPr>
          <p:spPr>
            <a:xfrm>
              <a:off x="3442748" y="679613"/>
              <a:ext cx="2348131" cy="289050"/>
            </a:xfrm>
            <a:prstGeom prst="actionButtonBlank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err="1" smtClean="0">
                  <a:solidFill>
                    <a:sysClr val="windowText" lastClr="000000"/>
                  </a:solidFill>
                </a:rPr>
                <a:t>Кижингинский</a:t>
              </a:r>
              <a:endParaRPr lang="ru-RU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16" name="Группа 115"/>
          <p:cNvGrpSpPr/>
          <p:nvPr/>
        </p:nvGrpSpPr>
        <p:grpSpPr>
          <a:xfrm>
            <a:off x="3120016" y="1089181"/>
            <a:ext cx="2670861" cy="322729"/>
            <a:chOff x="3120018" y="985098"/>
            <a:chExt cx="2670861" cy="322729"/>
          </a:xfrm>
        </p:grpSpPr>
        <p:sp>
          <p:nvSpPr>
            <p:cNvPr id="82" name="Овал 81"/>
            <p:cNvSpPr/>
            <p:nvPr/>
          </p:nvSpPr>
          <p:spPr>
            <a:xfrm>
              <a:off x="3120018" y="985098"/>
              <a:ext cx="322729" cy="3227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600" b="1" dirty="0" smtClean="0"/>
                <a:t>15</a:t>
              </a:r>
              <a:endParaRPr lang="ru-RU" sz="1600" b="1" dirty="0"/>
            </a:p>
          </p:txBody>
        </p:sp>
        <p:sp>
          <p:nvSpPr>
            <p:cNvPr id="93" name="Управляющая кнопка: настраиваемая 92">
              <a:hlinkClick r:id="" action="ppaction://noaction" highlightClick="1"/>
            </p:cNvPr>
            <p:cNvSpPr/>
            <p:nvPr/>
          </p:nvSpPr>
          <p:spPr>
            <a:xfrm>
              <a:off x="3442748" y="1007322"/>
              <a:ext cx="2348131" cy="289050"/>
            </a:xfrm>
            <a:prstGeom prst="actionButtonBlank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err="1" smtClean="0">
                  <a:solidFill>
                    <a:sysClr val="windowText" lastClr="000000"/>
                  </a:solidFill>
                </a:rPr>
                <a:t>Хоринский</a:t>
              </a:r>
              <a:endParaRPr lang="ru-RU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17" name="Группа 116"/>
          <p:cNvGrpSpPr/>
          <p:nvPr/>
        </p:nvGrpSpPr>
        <p:grpSpPr>
          <a:xfrm>
            <a:off x="3120016" y="1411910"/>
            <a:ext cx="2670860" cy="322729"/>
            <a:chOff x="3120018" y="1307827"/>
            <a:chExt cx="2670860" cy="322729"/>
          </a:xfrm>
        </p:grpSpPr>
        <p:sp>
          <p:nvSpPr>
            <p:cNvPr id="83" name="Овал 82"/>
            <p:cNvSpPr/>
            <p:nvPr/>
          </p:nvSpPr>
          <p:spPr>
            <a:xfrm>
              <a:off x="3120018" y="1307827"/>
              <a:ext cx="322729" cy="3227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600" b="1" dirty="0" smtClean="0"/>
                <a:t>16</a:t>
              </a:r>
              <a:endParaRPr lang="ru-RU" sz="1600" b="1" dirty="0"/>
            </a:p>
          </p:txBody>
        </p:sp>
        <p:sp>
          <p:nvSpPr>
            <p:cNvPr id="94" name="Управляющая кнопка: настраиваемая 93">
              <a:hlinkClick r:id="" action="ppaction://noaction" highlightClick="1"/>
            </p:cNvPr>
            <p:cNvSpPr/>
            <p:nvPr/>
          </p:nvSpPr>
          <p:spPr>
            <a:xfrm>
              <a:off x="3442747" y="1330051"/>
              <a:ext cx="2348131" cy="289050"/>
            </a:xfrm>
            <a:prstGeom prst="actionButtonBlank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err="1" smtClean="0">
                  <a:solidFill>
                    <a:sysClr val="windowText" lastClr="000000"/>
                  </a:solidFill>
                </a:rPr>
                <a:t>Еравнинский</a:t>
              </a:r>
              <a:endParaRPr lang="ru-RU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18" name="Группа 117"/>
          <p:cNvGrpSpPr/>
          <p:nvPr/>
        </p:nvGrpSpPr>
        <p:grpSpPr>
          <a:xfrm>
            <a:off x="3120016" y="1734639"/>
            <a:ext cx="2670861" cy="322729"/>
            <a:chOff x="3120018" y="1630556"/>
            <a:chExt cx="2670861" cy="322729"/>
          </a:xfrm>
        </p:grpSpPr>
        <p:sp>
          <p:nvSpPr>
            <p:cNvPr id="84" name="Овал 83"/>
            <p:cNvSpPr/>
            <p:nvPr/>
          </p:nvSpPr>
          <p:spPr>
            <a:xfrm>
              <a:off x="3120018" y="1630556"/>
              <a:ext cx="322729" cy="3227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600" b="1" dirty="0" smtClean="0"/>
                <a:t>17</a:t>
              </a:r>
              <a:endParaRPr lang="ru-RU" sz="1600" b="1" dirty="0"/>
            </a:p>
          </p:txBody>
        </p:sp>
        <p:sp>
          <p:nvSpPr>
            <p:cNvPr id="95" name="Управляющая кнопка: настраиваемая 94">
              <a:hlinkClick r:id="" action="ppaction://noaction" highlightClick="1"/>
            </p:cNvPr>
            <p:cNvSpPr/>
            <p:nvPr/>
          </p:nvSpPr>
          <p:spPr>
            <a:xfrm>
              <a:off x="3442748" y="1657761"/>
              <a:ext cx="2348131" cy="289050"/>
            </a:xfrm>
            <a:prstGeom prst="actionButtonBlank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err="1" smtClean="0">
                  <a:solidFill>
                    <a:sysClr val="windowText" lastClr="000000"/>
                  </a:solidFill>
                </a:rPr>
                <a:t>Баргузинский</a:t>
              </a:r>
              <a:endParaRPr lang="ru-RU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19" name="Группа 118"/>
          <p:cNvGrpSpPr/>
          <p:nvPr/>
        </p:nvGrpSpPr>
        <p:grpSpPr>
          <a:xfrm>
            <a:off x="3120016" y="2057368"/>
            <a:ext cx="2670860" cy="322729"/>
            <a:chOff x="3120018" y="1953285"/>
            <a:chExt cx="2670860" cy="322729"/>
          </a:xfrm>
        </p:grpSpPr>
        <p:sp>
          <p:nvSpPr>
            <p:cNvPr id="85" name="Овал 84"/>
            <p:cNvSpPr/>
            <p:nvPr/>
          </p:nvSpPr>
          <p:spPr>
            <a:xfrm>
              <a:off x="3120018" y="1953285"/>
              <a:ext cx="322729" cy="3227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600" b="1" dirty="0" smtClean="0"/>
                <a:t>18</a:t>
              </a:r>
              <a:endParaRPr lang="ru-RU" sz="1600" b="1" dirty="0"/>
            </a:p>
          </p:txBody>
        </p:sp>
        <p:sp>
          <p:nvSpPr>
            <p:cNvPr id="96" name="Управляющая кнопка: настраиваемая 95">
              <a:hlinkClick r:id="" action="ppaction://noaction" highlightClick="1"/>
            </p:cNvPr>
            <p:cNvSpPr/>
            <p:nvPr/>
          </p:nvSpPr>
          <p:spPr>
            <a:xfrm>
              <a:off x="3442747" y="1980490"/>
              <a:ext cx="2348131" cy="289050"/>
            </a:xfrm>
            <a:prstGeom prst="actionButtonBlank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err="1" smtClean="0">
                  <a:solidFill>
                    <a:sysClr val="windowText" lastClr="000000"/>
                  </a:solidFill>
                </a:rPr>
                <a:t>Курумканский</a:t>
              </a:r>
              <a:endParaRPr lang="ru-RU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20" name="Группа 119"/>
          <p:cNvGrpSpPr/>
          <p:nvPr/>
        </p:nvGrpSpPr>
        <p:grpSpPr>
          <a:xfrm>
            <a:off x="3120016" y="2380097"/>
            <a:ext cx="2670861" cy="322729"/>
            <a:chOff x="3120018" y="2276014"/>
            <a:chExt cx="2670861" cy="322729"/>
          </a:xfrm>
        </p:grpSpPr>
        <p:sp>
          <p:nvSpPr>
            <p:cNvPr id="86" name="Овал 85"/>
            <p:cNvSpPr/>
            <p:nvPr/>
          </p:nvSpPr>
          <p:spPr>
            <a:xfrm>
              <a:off x="3120018" y="2276014"/>
              <a:ext cx="322729" cy="3227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600" b="1" dirty="0" smtClean="0"/>
                <a:t>19</a:t>
              </a:r>
              <a:endParaRPr lang="ru-RU" sz="1600" b="1" dirty="0"/>
            </a:p>
          </p:txBody>
        </p:sp>
        <p:sp>
          <p:nvSpPr>
            <p:cNvPr id="97" name="Управляющая кнопка: настраиваемая 96">
              <a:hlinkClick r:id="" action="ppaction://noaction" highlightClick="1"/>
            </p:cNvPr>
            <p:cNvSpPr/>
            <p:nvPr/>
          </p:nvSpPr>
          <p:spPr>
            <a:xfrm>
              <a:off x="3442748" y="2283297"/>
              <a:ext cx="2348131" cy="289050"/>
            </a:xfrm>
            <a:prstGeom prst="actionButtonBlank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err="1" smtClean="0">
                  <a:solidFill>
                    <a:sysClr val="windowText" lastClr="000000"/>
                  </a:solidFill>
                </a:rPr>
                <a:t>Баунтовский</a:t>
              </a:r>
              <a:endParaRPr lang="ru-RU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21" name="Группа 120"/>
          <p:cNvGrpSpPr/>
          <p:nvPr/>
        </p:nvGrpSpPr>
        <p:grpSpPr>
          <a:xfrm>
            <a:off x="3120016" y="2702826"/>
            <a:ext cx="2670860" cy="322729"/>
            <a:chOff x="3120018" y="2598743"/>
            <a:chExt cx="2670860" cy="322729"/>
          </a:xfrm>
        </p:grpSpPr>
        <p:sp>
          <p:nvSpPr>
            <p:cNvPr id="87" name="Овал 86"/>
            <p:cNvSpPr/>
            <p:nvPr/>
          </p:nvSpPr>
          <p:spPr>
            <a:xfrm>
              <a:off x="3120018" y="2598743"/>
              <a:ext cx="322729" cy="3227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600" b="1" dirty="0" smtClean="0"/>
                <a:t>20</a:t>
              </a:r>
              <a:endParaRPr lang="ru-RU" sz="1600" b="1" dirty="0"/>
            </a:p>
          </p:txBody>
        </p:sp>
        <p:sp>
          <p:nvSpPr>
            <p:cNvPr id="98" name="Управляющая кнопка: настраиваемая 97">
              <a:hlinkClick r:id="" action="ppaction://noaction" highlightClick="1"/>
            </p:cNvPr>
            <p:cNvSpPr/>
            <p:nvPr/>
          </p:nvSpPr>
          <p:spPr>
            <a:xfrm>
              <a:off x="3442747" y="2606026"/>
              <a:ext cx="2348131" cy="289050"/>
            </a:xfrm>
            <a:prstGeom prst="actionButtonBlank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smtClean="0">
                  <a:solidFill>
                    <a:sysClr val="windowText" lastClr="000000"/>
                  </a:solidFill>
                </a:rPr>
                <a:t>Северо-Байкальский</a:t>
              </a:r>
              <a:endParaRPr lang="ru-RU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22" name="Группа 121"/>
          <p:cNvGrpSpPr/>
          <p:nvPr/>
        </p:nvGrpSpPr>
        <p:grpSpPr>
          <a:xfrm>
            <a:off x="3120016" y="3032838"/>
            <a:ext cx="2670861" cy="325407"/>
            <a:chOff x="3120018" y="2928755"/>
            <a:chExt cx="2670861" cy="325407"/>
          </a:xfrm>
        </p:grpSpPr>
        <p:sp>
          <p:nvSpPr>
            <p:cNvPr id="88" name="Овал 87"/>
            <p:cNvSpPr/>
            <p:nvPr/>
          </p:nvSpPr>
          <p:spPr>
            <a:xfrm>
              <a:off x="3120018" y="2931433"/>
              <a:ext cx="322729" cy="32272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600" b="1" dirty="0" smtClean="0"/>
                <a:t>21</a:t>
              </a:r>
              <a:endParaRPr lang="ru-RU" sz="1600" b="1" dirty="0"/>
            </a:p>
          </p:txBody>
        </p:sp>
        <p:sp>
          <p:nvSpPr>
            <p:cNvPr id="99" name="Управляющая кнопка: настраиваемая 98">
              <a:hlinkClick r:id="" action="ppaction://noaction" highlightClick="1"/>
            </p:cNvPr>
            <p:cNvSpPr/>
            <p:nvPr/>
          </p:nvSpPr>
          <p:spPr>
            <a:xfrm>
              <a:off x="3442748" y="2928755"/>
              <a:ext cx="2348131" cy="289050"/>
            </a:xfrm>
            <a:prstGeom prst="actionButtonBlank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err="1" smtClean="0">
                  <a:solidFill>
                    <a:sysClr val="windowText" lastClr="000000"/>
                  </a:solidFill>
                </a:rPr>
                <a:t>Муйский</a:t>
              </a:r>
              <a:endParaRPr lang="ru-RU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23" name="TextBox 122"/>
          <p:cNvSpPr txBox="1"/>
          <p:nvPr/>
        </p:nvSpPr>
        <p:spPr>
          <a:xfrm>
            <a:off x="6867967" y="2844019"/>
            <a:ext cx="528285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                           Да, это 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Республика Бурятия.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Перед вами 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контурная карта 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«Административно-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территориальное деление 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Республики Бурятия». 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Перечислите известные вам административные районы. Победителем становится команда, которая назовёт правильно больше районов.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Нажимая на пунсоны с цифрами, вы узнаете правильный ответ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6909717" y="5018523"/>
            <a:ext cx="322729" cy="3227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/>
              <a:t>14</a:t>
            </a:r>
            <a:endParaRPr lang="ru-RU" sz="1600" b="1" dirty="0"/>
          </a:p>
        </p:txBody>
      </p:sp>
      <p:sp>
        <p:nvSpPr>
          <p:cNvPr id="46" name="Овал 45"/>
          <p:cNvSpPr/>
          <p:nvPr/>
        </p:nvSpPr>
        <p:spPr>
          <a:xfrm>
            <a:off x="6748352" y="4389401"/>
            <a:ext cx="322729" cy="3227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/>
              <a:t>15</a:t>
            </a:r>
            <a:endParaRPr lang="ru-RU" sz="1600" b="1" dirty="0"/>
          </a:p>
        </p:txBody>
      </p:sp>
      <p:sp>
        <p:nvSpPr>
          <p:cNvPr id="47" name="Овал 46"/>
          <p:cNvSpPr/>
          <p:nvPr/>
        </p:nvSpPr>
        <p:spPr>
          <a:xfrm>
            <a:off x="8160431" y="4007152"/>
            <a:ext cx="322729" cy="3227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/>
              <a:t>16</a:t>
            </a:r>
            <a:endParaRPr lang="ru-RU" sz="1600" b="1" dirty="0"/>
          </a:p>
        </p:txBody>
      </p:sp>
      <p:sp>
        <p:nvSpPr>
          <p:cNvPr id="48" name="Овал 47"/>
          <p:cNvSpPr/>
          <p:nvPr/>
        </p:nvSpPr>
        <p:spPr>
          <a:xfrm>
            <a:off x="6909717" y="3303170"/>
            <a:ext cx="322729" cy="3227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/>
              <a:t>17</a:t>
            </a:r>
            <a:endParaRPr lang="ru-RU" sz="1600" b="1" dirty="0"/>
          </a:p>
        </p:txBody>
      </p:sp>
      <p:sp>
        <p:nvSpPr>
          <p:cNvPr id="49" name="Овал 48"/>
          <p:cNvSpPr/>
          <p:nvPr/>
        </p:nvSpPr>
        <p:spPr>
          <a:xfrm>
            <a:off x="7470149" y="2438285"/>
            <a:ext cx="322729" cy="3227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/>
              <a:t>18</a:t>
            </a:r>
            <a:endParaRPr lang="ru-RU" sz="1600" b="1" dirty="0"/>
          </a:p>
        </p:txBody>
      </p:sp>
      <p:sp>
        <p:nvSpPr>
          <p:cNvPr id="50" name="Овал 49"/>
          <p:cNvSpPr/>
          <p:nvPr/>
        </p:nvSpPr>
        <p:spPr>
          <a:xfrm>
            <a:off x="8886573" y="2438284"/>
            <a:ext cx="322729" cy="3227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/>
              <a:t>19</a:t>
            </a:r>
            <a:endParaRPr lang="ru-RU" sz="1600" b="1" dirty="0"/>
          </a:p>
        </p:txBody>
      </p:sp>
    </p:spTree>
    <p:extLst>
      <p:ext uri="{BB962C8B-B14F-4D97-AF65-F5344CB8AC3E}">
        <p14:creationId xmlns="" xmlns:p14="http://schemas.microsoft.com/office/powerpoint/2010/main" val="29386550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51" grpId="0" animBg="1"/>
      <p:bldP spid="52" grpId="0" animBg="1"/>
      <p:bldP spid="123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407" y="39383"/>
            <a:ext cx="9024812" cy="68103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Флагман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5428" y="681036"/>
            <a:ext cx="10529758" cy="698869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2400" dirty="0" smtClean="0"/>
              <a:t>Конкурс «Флагман» посвящён крупнейшим промышленным предприятиям Бурятии, являющимся «локомотивами»  экономики республики. По приведённому описанию, определите название предприятия.</a:t>
            </a:r>
            <a:endParaRPr lang="ru-RU" sz="2400" dirty="0"/>
          </a:p>
        </p:txBody>
      </p:sp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1" y="4086346"/>
            <a:ext cx="731583" cy="762066"/>
          </a:xfrm>
          <a:prstGeom prst="rect">
            <a:avLst/>
          </a:prstGeom>
        </p:spPr>
      </p:pic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1" y="5014857"/>
            <a:ext cx="731583" cy="768163"/>
          </a:xfrm>
          <a:prstGeom prst="rect">
            <a:avLst/>
          </a:prstGeom>
        </p:spPr>
      </p:pic>
      <p:pic>
        <p:nvPicPr>
          <p:cNvPr id="9" name="Рисунок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2" y="5949465"/>
            <a:ext cx="731583" cy="762066"/>
          </a:xfrm>
          <a:prstGeom prst="rect">
            <a:avLst/>
          </a:prstGeom>
        </p:spPr>
      </p:pic>
      <p:sp>
        <p:nvSpPr>
          <p:cNvPr id="79" name="Управляющая кнопка: настраиваемая 78">
            <a:hlinkClick r:id="" action="ppaction://noaction" highlightClick="1"/>
          </p:cNvPr>
          <p:cNvSpPr/>
          <p:nvPr/>
        </p:nvSpPr>
        <p:spPr>
          <a:xfrm>
            <a:off x="9798670" y="6347670"/>
            <a:ext cx="2259684" cy="431316"/>
          </a:xfrm>
          <a:prstGeom prst="actionButtonBlank">
            <a:avLst/>
          </a:prstGeom>
          <a:solidFill>
            <a:srgbClr val="F8C3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Ответ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824805" y="1076353"/>
            <a:ext cx="11383200" cy="51804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1. </a:t>
            </a:r>
            <a:r>
              <a:rPr lang="ru-RU" sz="2800" b="1" dirty="0">
                <a:solidFill>
                  <a:schemeClr val="tx1"/>
                </a:solidFill>
              </a:rPr>
              <a:t>Этот </a:t>
            </a:r>
            <a:r>
              <a:rPr lang="ru-RU" sz="2800" b="1" dirty="0" smtClean="0">
                <a:solidFill>
                  <a:schemeClr val="tx1"/>
                </a:solidFill>
              </a:rPr>
              <a:t>завод - лидер </a:t>
            </a:r>
            <a:r>
              <a:rPr lang="ru-RU" sz="2800" b="1" dirty="0">
                <a:solidFill>
                  <a:schemeClr val="tx1"/>
                </a:solidFill>
              </a:rPr>
              <a:t>оборонно-промышленного комплекса </a:t>
            </a:r>
            <a:r>
              <a:rPr lang="ru-RU" sz="2800" b="1" dirty="0" smtClean="0">
                <a:solidFill>
                  <a:schemeClr val="tx1"/>
                </a:solidFill>
              </a:rPr>
              <a:t>России.  За всю свою историю выпустил </a:t>
            </a:r>
            <a:r>
              <a:rPr lang="ru-RU" sz="2800" b="1" dirty="0">
                <a:solidFill>
                  <a:schemeClr val="tx1"/>
                </a:solidFill>
              </a:rPr>
              <a:t>более 10000 единиц </a:t>
            </a:r>
            <a:r>
              <a:rPr lang="ru-RU" sz="2800" b="1" dirty="0" smtClean="0">
                <a:solidFill>
                  <a:schemeClr val="tx1"/>
                </a:solidFill>
              </a:rPr>
              <a:t>продукции, которая экспортируется </a:t>
            </a:r>
            <a:r>
              <a:rPr lang="ru-RU" sz="2800" b="1" dirty="0">
                <a:solidFill>
                  <a:schemeClr val="tx1"/>
                </a:solidFill>
              </a:rPr>
              <a:t>в страны СНГ, Европы, Азии, Африки, Южной </a:t>
            </a:r>
            <a:r>
              <a:rPr lang="ru-RU" sz="2800" b="1" dirty="0" smtClean="0">
                <a:solidFill>
                  <a:schemeClr val="tx1"/>
                </a:solidFill>
              </a:rPr>
              <a:t>Америки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80" name="Управляющая кнопка: настраиваемая 79">
            <a:hlinkClick r:id="" action="ppaction://noaction" highlightClick="1"/>
          </p:cNvPr>
          <p:cNvSpPr/>
          <p:nvPr/>
        </p:nvSpPr>
        <p:spPr>
          <a:xfrm>
            <a:off x="958217" y="6330123"/>
            <a:ext cx="2259684" cy="431316"/>
          </a:xfrm>
          <a:prstGeom prst="actionButtonBlank">
            <a:avLst/>
          </a:prstGeom>
          <a:solidFill>
            <a:srgbClr val="F8C3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Вопрос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1850599" y="2377875"/>
            <a:ext cx="8876308" cy="3447569"/>
            <a:chOff x="1629659" y="3085850"/>
            <a:chExt cx="8876308" cy="3447569"/>
          </a:xfrm>
        </p:grpSpPr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0307" y="3085850"/>
              <a:ext cx="2160000" cy="1933740"/>
            </a:xfrm>
            <a:prstGeom prst="rect">
              <a:avLst/>
            </a:prstGeom>
          </p:spPr>
        </p:pic>
        <p:sp>
          <p:nvSpPr>
            <p:cNvPr id="24" name="Прямоугольник 23"/>
            <p:cNvSpPr/>
            <p:nvPr/>
          </p:nvSpPr>
          <p:spPr>
            <a:xfrm>
              <a:off x="1629659" y="4963759"/>
              <a:ext cx="887630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ОАО 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«Улан-Удэнский авиационный завод</a:t>
              </a:r>
              <a:r>
                <a:rPr lang="ru-RU" sz="2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»</a:t>
              </a:r>
            </a:p>
            <a:p>
              <a:pPr algn="ctr"/>
              <a:r>
                <a:rPr lang="ru-RU" sz="2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Специализируется 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на производстве и модернизации авиационной техники, в том числе самолетов СУ-39, СУ-25, вертолетов Ми-8, Ми-17, Ми-171</a:t>
              </a:r>
              <a:endParaRPr lang="ru-RU" sz="2400" dirty="0"/>
            </a:p>
          </p:txBody>
        </p:sp>
      </p:grpSp>
      <p:sp>
        <p:nvSpPr>
          <p:cNvPr id="67" name="Прямоугольник 66"/>
          <p:cNvSpPr/>
          <p:nvPr/>
        </p:nvSpPr>
        <p:spPr>
          <a:xfrm>
            <a:off x="834581" y="1098823"/>
            <a:ext cx="11383200" cy="514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2. </a:t>
            </a:r>
            <a:r>
              <a:rPr lang="ru-RU" sz="2800" b="1" dirty="0">
                <a:solidFill>
                  <a:schemeClr val="tx1"/>
                </a:solidFill>
              </a:rPr>
              <a:t>Этот завод является флагманом </a:t>
            </a:r>
            <a:r>
              <a:rPr lang="ru-RU" sz="2800" b="1" dirty="0" smtClean="0">
                <a:solidFill>
                  <a:schemeClr val="tx1"/>
                </a:solidFill>
              </a:rPr>
              <a:t>промышленности,  крупнейшим промышленным социально значимым предприятием </a:t>
            </a:r>
            <a:r>
              <a:rPr lang="ru-RU" sz="2800" b="1" dirty="0">
                <a:solidFill>
                  <a:schemeClr val="tx1"/>
                </a:solidFill>
              </a:rPr>
              <a:t>Бурятии. </a:t>
            </a:r>
            <a:r>
              <a:rPr lang="ru-RU" sz="2800" b="1" dirty="0" smtClean="0">
                <a:solidFill>
                  <a:schemeClr val="tx1"/>
                </a:solidFill>
              </a:rPr>
              <a:t>Это один из </a:t>
            </a:r>
            <a:r>
              <a:rPr lang="ru-RU" sz="2800" b="1" dirty="0">
                <a:solidFill>
                  <a:schemeClr val="tx1"/>
                </a:solidFill>
              </a:rPr>
              <a:t>ведущих предприятий страны по ремонту подвижного состава для </a:t>
            </a:r>
            <a:r>
              <a:rPr lang="ru-RU" sz="2800" b="1" dirty="0" smtClean="0">
                <a:solidFill>
                  <a:schemeClr val="tx1"/>
                </a:solidFill>
              </a:rPr>
              <a:t>одного из видов  </a:t>
            </a:r>
            <a:r>
              <a:rPr lang="ru-RU" sz="2800" b="1" dirty="0">
                <a:solidFill>
                  <a:schemeClr val="tx1"/>
                </a:solidFill>
              </a:rPr>
              <a:t>транспорта 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1065419" y="2862978"/>
            <a:ext cx="10909807" cy="3671708"/>
            <a:chOff x="1685623" y="3061754"/>
            <a:chExt cx="8992591" cy="3671708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0175" y="3061754"/>
              <a:ext cx="2460263" cy="1442223"/>
            </a:xfrm>
            <a:prstGeom prst="rect">
              <a:avLst/>
            </a:prstGeom>
          </p:spPr>
        </p:pic>
        <p:sp>
          <p:nvSpPr>
            <p:cNvPr id="28" name="Прямоугольник 27"/>
            <p:cNvSpPr/>
            <p:nvPr/>
          </p:nvSpPr>
          <p:spPr>
            <a:xfrm>
              <a:off x="1685623" y="4425138"/>
              <a:ext cx="8992591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Улан-Удэнский ЛВРЗ является самым мощным, сложным и универсальным предприятием по ремонту подвижного состава – электровозов, тепловозов, дизелей, пассажирских вагонов, а также трамваев. Завод осуществляет ремонт  и новое формирование колесных пар, производит более 400 наименований запасных частей для железных дорог и заводов России</a:t>
              </a:r>
              <a:endParaRPr lang="ru-RU" sz="2400" dirty="0"/>
            </a:p>
          </p:txBody>
        </p:sp>
      </p:grpSp>
      <p:sp>
        <p:nvSpPr>
          <p:cNvPr id="68" name="Прямоугольник 67"/>
          <p:cNvSpPr/>
          <p:nvPr/>
        </p:nvSpPr>
        <p:spPr>
          <a:xfrm>
            <a:off x="847233" y="1103587"/>
            <a:ext cx="11383200" cy="51444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3. Это предприятие, расположенное в посёлке Каменск, входит в состав холдинга «Сибирский цемент». Производит  около 700000 тонн строительного цемента в год. Назовите его. </a:t>
            </a:r>
            <a:endParaRPr lang="ru-RU" sz="2800" b="1" dirty="0">
              <a:solidFill>
                <a:schemeClr val="tx1"/>
              </a:solidFill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993985" y="2211628"/>
            <a:ext cx="10821408" cy="3864418"/>
            <a:chOff x="723641" y="2791942"/>
            <a:chExt cx="10821408" cy="3864418"/>
          </a:xfrm>
        </p:grpSpPr>
        <p:pic>
          <p:nvPicPr>
            <p:cNvPr id="70" name="Рисунок 69"/>
            <p:cNvPicPr>
              <a:picLocks noChangeAspect="1"/>
            </p:cNvPicPr>
            <p:nvPr/>
          </p:nvPicPr>
          <p:blipFill rotWithShape="1"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0175" y="2791942"/>
              <a:ext cx="2460263" cy="1650973"/>
            </a:xfrm>
            <a:prstGeom prst="rect">
              <a:avLst/>
            </a:prstGeom>
          </p:spPr>
        </p:pic>
        <p:sp>
          <p:nvSpPr>
            <p:cNvPr id="30" name="Прямоугольник 29"/>
            <p:cNvSpPr/>
            <p:nvPr/>
          </p:nvSpPr>
          <p:spPr>
            <a:xfrm>
              <a:off x="723641" y="4348036"/>
              <a:ext cx="10821408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err="1" smtClean="0">
                  <a:solidFill>
                    <a:srgbClr val="252525"/>
                  </a:solidFill>
                  <a:latin typeface="Arial" panose="020B0604020202020204" pitchFamily="34" charset="0"/>
                </a:rPr>
                <a:t>ООО«Тимлюйский</a:t>
              </a:r>
              <a:r>
                <a:rPr lang="ru-RU" sz="2400" b="1" dirty="0" smtClean="0">
                  <a:solidFill>
                    <a:srgbClr val="252525"/>
                  </a:solidFill>
                  <a:latin typeface="Arial" panose="020B0604020202020204" pitchFamily="34" charset="0"/>
                </a:rPr>
                <a:t> </a:t>
              </a:r>
              <a:r>
                <a:rPr lang="ru-RU" sz="2400" b="1" dirty="0">
                  <a:solidFill>
                    <a:srgbClr val="252525"/>
                  </a:solidFill>
                  <a:latin typeface="Arial" panose="020B0604020202020204" pitchFamily="34" charset="0"/>
                </a:rPr>
                <a:t>цементный </a:t>
              </a:r>
              <a:r>
                <a:rPr lang="ru-RU" sz="2400" b="1" dirty="0" smtClean="0">
                  <a:solidFill>
                    <a:srgbClr val="252525"/>
                  </a:solidFill>
                  <a:latin typeface="Arial" panose="020B0604020202020204" pitchFamily="34" charset="0"/>
                </a:rPr>
                <a:t>завод»</a:t>
              </a:r>
              <a:r>
                <a:rPr lang="ru-RU" sz="2400" dirty="0" smtClean="0">
                  <a:solidFill>
                    <a:srgbClr val="252525"/>
                  </a:solidFill>
                  <a:latin typeface="Arial" panose="020B0604020202020204" pitchFamily="34" charset="0"/>
                </a:rPr>
                <a:t>.</a:t>
              </a:r>
              <a:r>
                <a:rPr lang="ru-RU" sz="2400" dirty="0">
                  <a:solidFill>
                    <a:srgbClr val="252525"/>
                  </a:solidFill>
                  <a:latin typeface="Arial" panose="020B0604020202020204" pitchFamily="34" charset="0"/>
                </a:rPr>
                <a:t> </a:t>
              </a:r>
              <a:endParaRPr lang="ru-RU" sz="2400" dirty="0" smtClean="0">
                <a:solidFill>
                  <a:srgbClr val="252525"/>
                </a:solidFill>
                <a:latin typeface="Arial" panose="020B0604020202020204" pitchFamily="34" charset="0"/>
              </a:endParaRPr>
            </a:p>
            <a:p>
              <a:pPr algn="ctr"/>
              <a:r>
                <a:rPr lang="ru-RU" sz="2400" dirty="0" smtClean="0">
                  <a:solidFill>
                    <a:srgbClr val="252525"/>
                  </a:solidFill>
                  <a:latin typeface="Arial" panose="020B0604020202020204" pitchFamily="34" charset="0"/>
                </a:rPr>
                <a:t>Единственный </a:t>
              </a:r>
              <a:r>
                <a:rPr lang="ru-RU" sz="2400" dirty="0">
                  <a:solidFill>
                    <a:srgbClr val="252525"/>
                  </a:solidFill>
                  <a:latin typeface="Arial" panose="020B0604020202020204" pitchFamily="34" charset="0"/>
                </a:rPr>
                <a:t>производитель цемента в регионе, поставляет свою продукцию как железнодорожным, так и автомобильным транспортом не только в Бурятию, но и региональным потребителям в Читинскую, Амурскую, Иркутскую области, Красноярский, Хабаровский края, Республику Саха (Якутия)</a:t>
              </a:r>
              <a:endParaRPr lang="ru-RU" sz="2400" dirty="0"/>
            </a:p>
          </p:txBody>
        </p:sp>
      </p:grpSp>
      <p:sp>
        <p:nvSpPr>
          <p:cNvPr id="71" name="Прямоугольник 70"/>
          <p:cNvSpPr/>
          <p:nvPr/>
        </p:nvSpPr>
        <p:spPr>
          <a:xfrm>
            <a:off x="843734" y="1098636"/>
            <a:ext cx="11383200" cy="514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4. </a:t>
            </a:r>
            <a:r>
              <a:rPr lang="ru-RU" sz="2800" b="1" dirty="0">
                <a:solidFill>
                  <a:schemeClr val="tx1"/>
                </a:solidFill>
              </a:rPr>
              <a:t>Это самое крупное из 6 подобных предприятий Бурятии, открытое 30 марта 2021 года в </a:t>
            </a:r>
            <a:r>
              <a:rPr lang="ru-RU" sz="2800" b="1" dirty="0" err="1">
                <a:solidFill>
                  <a:schemeClr val="tx1"/>
                </a:solidFill>
              </a:rPr>
              <a:t>Джидинском</a:t>
            </a:r>
            <a:r>
              <a:rPr lang="ru-RU" sz="2800" b="1" dirty="0">
                <a:solidFill>
                  <a:schemeClr val="tx1"/>
                </a:solidFill>
              </a:rPr>
              <a:t> районе республики, превосходит по мощности все остальные в 3 раза. Строительство и ввод в эксплуатацию подобных объектов – огромный вклад в сохранение природы Байкальского региона, его экологического состояния.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79925" y="-7249907"/>
            <a:ext cx="11424557" cy="5788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004005" y="3429000"/>
            <a:ext cx="11330130" cy="2568067"/>
            <a:chOff x="1004005" y="3429000"/>
            <a:chExt cx="11330130" cy="2568067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220"/>
            <a:stretch/>
          </p:blipFill>
          <p:spPr>
            <a:xfrm>
              <a:off x="1004005" y="3429000"/>
              <a:ext cx="3910163" cy="2396444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4916784" y="3442522"/>
              <a:ext cx="7417351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spc="30" dirty="0" err="1">
                  <a:latin typeface="Arial" panose="020B0604020202020204" pitchFamily="34" charset="0"/>
                  <a:ea typeface="Calibri" panose="020F0502020204030204" pitchFamily="34" charset="0"/>
                </a:rPr>
                <a:t>Торейская</a:t>
              </a:r>
              <a:r>
                <a:rPr lang="ru-RU" sz="2000" spc="30" dirty="0">
                  <a:latin typeface="Arial" panose="020B0604020202020204" pitchFamily="34" charset="0"/>
                  <a:ea typeface="Calibri" panose="020F0502020204030204" pitchFamily="34" charset="0"/>
                </a:rPr>
                <a:t> СЭС стала одним из наиболее значимых проектов в области «зеленой энергетики», реализуемых в рамках федеральной программы развития возобновляемых источников энергии. Прогнозируемый объём выработки электроэнергии составит 60 млн кВт*ч в год, что позволит сэкономить 90 тысяч тонн угля или 18 млн кубометров природного газа, обеспечив ежегодное снижение выбросов углекислого газа на 30,5 тыс. тонн.</a:t>
              </a:r>
              <a:endParaRPr lang="ru-RU" sz="2000" dirty="0"/>
            </a:p>
          </p:txBody>
        </p:sp>
      </p:grpSp>
      <p:sp>
        <p:nvSpPr>
          <p:cNvPr id="73" name="Прямоугольник 72"/>
          <p:cNvSpPr/>
          <p:nvPr/>
        </p:nvSpPr>
        <p:spPr>
          <a:xfrm>
            <a:off x="785849" y="1093685"/>
            <a:ext cx="11383200" cy="51444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5. Это </a:t>
            </a:r>
            <a:r>
              <a:rPr lang="ru-RU" sz="2800" b="1" dirty="0">
                <a:solidFill>
                  <a:schemeClr val="tx1"/>
                </a:solidFill>
              </a:rPr>
              <a:t>предприятие </a:t>
            </a:r>
            <a:r>
              <a:rPr lang="ru-RU" sz="2800" b="1" dirty="0" smtClean="0">
                <a:solidFill>
                  <a:schemeClr val="tx1"/>
                </a:solidFill>
              </a:rPr>
              <a:t>выпускает металлоконструкции, </a:t>
            </a:r>
            <a:r>
              <a:rPr lang="ru-RU" sz="2800" b="1" dirty="0">
                <a:solidFill>
                  <a:schemeClr val="tx1"/>
                </a:solidFill>
              </a:rPr>
              <a:t>которые </a:t>
            </a:r>
            <a:r>
              <a:rPr lang="ru-RU" sz="2800" b="1" dirty="0" smtClean="0">
                <a:solidFill>
                  <a:schemeClr val="tx1"/>
                </a:solidFill>
              </a:rPr>
              <a:t>использовались для </a:t>
            </a:r>
            <a:r>
              <a:rPr lang="ru-RU" sz="2800" b="1" dirty="0">
                <a:solidFill>
                  <a:schemeClr val="tx1"/>
                </a:solidFill>
              </a:rPr>
              <a:t>строительства </a:t>
            </a:r>
            <a:r>
              <a:rPr lang="ru-RU" sz="2800" b="1" dirty="0" smtClean="0">
                <a:solidFill>
                  <a:schemeClr val="tx1"/>
                </a:solidFill>
              </a:rPr>
              <a:t>мостов  </a:t>
            </a:r>
            <a:r>
              <a:rPr lang="ru-RU" sz="2800" b="1" dirty="0">
                <a:solidFill>
                  <a:schemeClr val="tx1"/>
                </a:solidFill>
              </a:rPr>
              <a:t>для БАМа, </a:t>
            </a:r>
            <a:r>
              <a:rPr lang="ru-RU" sz="2800" b="1" dirty="0" smtClean="0">
                <a:solidFill>
                  <a:schemeClr val="tx1"/>
                </a:solidFill>
              </a:rPr>
              <a:t>сети </a:t>
            </a:r>
            <a:r>
              <a:rPr lang="ru-RU" sz="2800" b="1" dirty="0">
                <a:solidFill>
                  <a:schemeClr val="tx1"/>
                </a:solidFill>
              </a:rPr>
              <a:t>дорог Дальнего Востока и западных областей России, на </a:t>
            </a:r>
            <a:r>
              <a:rPr lang="ru-RU" sz="2800" b="1" dirty="0" smtClean="0">
                <a:solidFill>
                  <a:schemeClr val="tx1"/>
                </a:solidFill>
              </a:rPr>
              <a:t>объектах </a:t>
            </a:r>
            <a:r>
              <a:rPr lang="ru-RU" sz="2800" b="1" dirty="0">
                <a:solidFill>
                  <a:schemeClr val="tx1"/>
                </a:solidFill>
              </a:rPr>
              <a:t>через реки Лена, Енисей, Иртыш, Обь, Томь, Днепр, Тура, Вятка, </a:t>
            </a:r>
            <a:r>
              <a:rPr lang="ru-RU" sz="2800" b="1" dirty="0" smtClean="0">
                <a:solidFill>
                  <a:schemeClr val="tx1"/>
                </a:solidFill>
              </a:rPr>
              <a:t>Сев. </a:t>
            </a:r>
            <a:r>
              <a:rPr lang="ru-RU" sz="2800" b="1" dirty="0">
                <a:solidFill>
                  <a:schemeClr val="tx1"/>
                </a:solidFill>
              </a:rPr>
              <a:t>и </a:t>
            </a:r>
            <a:r>
              <a:rPr lang="ru-RU" sz="2800" b="1" dirty="0" smtClean="0">
                <a:solidFill>
                  <a:schemeClr val="tx1"/>
                </a:solidFill>
              </a:rPr>
              <a:t>Зап. Двина, экспортировались в </a:t>
            </a:r>
            <a:r>
              <a:rPr lang="ru-RU" sz="2800" b="1" dirty="0">
                <a:solidFill>
                  <a:schemeClr val="tx1"/>
                </a:solidFill>
              </a:rPr>
              <a:t>Сирию, Лаос, Камбоджу, Китай, Вьетнам, Монголию, Украину и Казахстан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052031" y="3469182"/>
            <a:ext cx="10705315" cy="2654664"/>
            <a:chOff x="1215253" y="3350854"/>
            <a:chExt cx="10705315" cy="2654664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1215253" y="4220414"/>
              <a:ext cx="10705315" cy="1785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/>
                <a:t>ЗАО «Улан-</a:t>
              </a:r>
              <a:r>
                <a:rPr lang="ru-RU" sz="2000" b="1" dirty="0" err="1"/>
                <a:t>Удэстальмост</a:t>
              </a:r>
              <a:r>
                <a:rPr lang="ru-RU" sz="2000" b="1" dirty="0"/>
                <a:t>». </a:t>
              </a:r>
              <a:endParaRPr lang="ru-RU" sz="2000" b="1" dirty="0" smtClean="0"/>
            </a:p>
            <a:p>
              <a:pPr algn="ctr"/>
              <a:r>
                <a:rPr lang="ru-RU" dirty="0" smtClean="0"/>
                <a:t>Специализируется </a:t>
              </a:r>
              <a:r>
                <a:rPr lang="ru-RU" dirty="0"/>
                <a:t>на выпуске пролетных строений всех типов мостов: автодорожных, железнодорожных, совмещенных и пешеходных мостов любых климатических исполнений, опорных частей и высокопрочных метизов к ним, стальных конструкций зданий, сооружений, ферм, а также подкрановые балки, колонны, бункера, конструкции для линий электропередач, стальные фланцы для трубопроводов и разнообразные металлические изделия бытового назначения</a:t>
              </a: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2775" y="3350854"/>
              <a:ext cx="1984951" cy="1080475"/>
            </a:xfrm>
            <a:prstGeom prst="rect">
              <a:avLst/>
            </a:prstGeom>
          </p:spPr>
        </p:pic>
      </p:grpSp>
      <p:sp>
        <p:nvSpPr>
          <p:cNvPr id="75" name="Прямоугольник 74"/>
          <p:cNvSpPr/>
          <p:nvPr/>
        </p:nvSpPr>
        <p:spPr>
          <a:xfrm>
            <a:off x="785849" y="1093685"/>
            <a:ext cx="11383200" cy="514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6. Это крупнейшая фабрика Сибири и Дальнего Востока по выпуску </a:t>
            </a:r>
            <a:r>
              <a:rPr lang="ru-RU" sz="2400" b="1" dirty="0" err="1" smtClean="0">
                <a:solidFill>
                  <a:schemeClr val="tx1"/>
                </a:solidFill>
              </a:rPr>
              <a:t>валенной</a:t>
            </a:r>
            <a:r>
              <a:rPr lang="ru-RU" sz="2400" b="1" dirty="0" smtClean="0">
                <a:solidFill>
                  <a:schemeClr val="tx1"/>
                </a:solidFill>
              </a:rPr>
              <a:t> обуви.  Мощность предприятия более 200 тысяч пар валяной обуви в </a:t>
            </a:r>
            <a:r>
              <a:rPr lang="ru-RU" sz="2400" b="1" dirty="0">
                <a:solidFill>
                  <a:schemeClr val="tx1"/>
                </a:solidFill>
              </a:rPr>
              <a:t>год. Ассортимент продукции включает в себя более сорока наименований высококачественных чистошерстяных товаров, в </a:t>
            </a:r>
            <a:r>
              <a:rPr lang="ru-RU" sz="2400" b="1" dirty="0" err="1">
                <a:solidFill>
                  <a:schemeClr val="tx1"/>
                </a:solidFill>
              </a:rPr>
              <a:t>т.ч</a:t>
            </a:r>
            <a:r>
              <a:rPr lang="ru-RU" sz="2400" b="1" dirty="0">
                <a:solidFill>
                  <a:schemeClr val="tx1"/>
                </a:solidFill>
              </a:rPr>
              <a:t>. традиционные серые и черные валенки, яркие цветные детские, обрезиненные, элитные тонкорунные белые, войлочные чулки, в </a:t>
            </a:r>
            <a:r>
              <a:rPr lang="ru-RU" sz="2400" b="1" dirty="0" err="1">
                <a:solidFill>
                  <a:schemeClr val="tx1"/>
                </a:solidFill>
              </a:rPr>
              <a:t>т.ч</a:t>
            </a:r>
            <a:r>
              <a:rPr lang="ru-RU" sz="2400" b="1" dirty="0">
                <a:solidFill>
                  <a:schemeClr val="tx1"/>
                </a:solidFill>
              </a:rPr>
              <a:t>. с декоративной отделкой, войлочные домашние тапочки и многое другое.</a:t>
            </a:r>
          </a:p>
        </p:txBody>
      </p:sp>
      <p:pic>
        <p:nvPicPr>
          <p:cNvPr id="76" name="Рисунок 7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66" y="4060809"/>
            <a:ext cx="7575868" cy="1382595"/>
          </a:xfrm>
          <a:prstGeom prst="rect">
            <a:avLst/>
          </a:prstGeom>
        </p:spPr>
      </p:pic>
      <p:sp>
        <p:nvSpPr>
          <p:cNvPr id="77" name="Прямоугольник 76"/>
          <p:cNvSpPr/>
          <p:nvPr/>
        </p:nvSpPr>
        <p:spPr>
          <a:xfrm>
            <a:off x="782350" y="1075017"/>
            <a:ext cx="11383823" cy="5145433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7. </a:t>
            </a:r>
            <a:r>
              <a:rPr lang="ru-RU" sz="2800" b="1" dirty="0">
                <a:solidFill>
                  <a:schemeClr val="tx1"/>
                </a:solidFill>
              </a:rPr>
              <a:t>Специализированное предприятие, осуществляющее производство запасных частей для горно-шахтного и обогатительного оборудования. </a:t>
            </a:r>
            <a:r>
              <a:rPr lang="ru-RU" sz="2800" b="1" dirty="0" smtClean="0">
                <a:solidFill>
                  <a:schemeClr val="tx1"/>
                </a:solidFill>
              </a:rPr>
              <a:t>Продукция </a:t>
            </a:r>
            <a:r>
              <a:rPr lang="ru-RU" sz="2800" b="1" dirty="0">
                <a:solidFill>
                  <a:schemeClr val="tx1"/>
                </a:solidFill>
              </a:rPr>
              <a:t>реализуется на предприятия </a:t>
            </a:r>
            <a:r>
              <a:rPr lang="ru-RU" sz="2800" b="1" dirty="0" smtClean="0">
                <a:solidFill>
                  <a:schemeClr val="tx1"/>
                </a:solidFill>
              </a:rPr>
              <a:t>Бурятии, </a:t>
            </a:r>
            <a:r>
              <a:rPr lang="ru-RU" sz="2800" b="1" dirty="0">
                <a:solidFill>
                  <a:schemeClr val="tx1"/>
                </a:solidFill>
              </a:rPr>
              <a:t>Забайкальского края, Иркутской </a:t>
            </a:r>
            <a:r>
              <a:rPr lang="ru-RU" sz="2800" b="1" dirty="0" smtClean="0">
                <a:solidFill>
                  <a:schemeClr val="tx1"/>
                </a:solidFill>
              </a:rPr>
              <a:t>и </a:t>
            </a:r>
            <a:r>
              <a:rPr lang="ru-RU" sz="2800" b="1" dirty="0">
                <a:solidFill>
                  <a:schemeClr val="tx1"/>
                </a:solidFill>
              </a:rPr>
              <a:t>Амурской </a:t>
            </a:r>
            <a:r>
              <a:rPr lang="ru-RU" sz="2800" b="1" dirty="0" smtClean="0">
                <a:solidFill>
                  <a:schemeClr val="tx1"/>
                </a:solidFill>
              </a:rPr>
              <a:t>областей, </a:t>
            </a:r>
            <a:r>
              <a:rPr lang="ru-RU" sz="2800" b="1" dirty="0">
                <a:solidFill>
                  <a:schemeClr val="tx1"/>
                </a:solidFill>
              </a:rPr>
              <a:t>Уральского региона и Монголии.</a:t>
            </a:r>
          </a:p>
        </p:txBody>
      </p:sp>
      <p:pic>
        <p:nvPicPr>
          <p:cNvPr id="78" name="Рисунок 77" descr="http://minpromtorg.govrb.ru/upload/f/f10.jpg"/>
          <p:cNvPicPr/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265" y="2942100"/>
            <a:ext cx="9329096" cy="2622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0200308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66" grpId="0" animBg="1"/>
      <p:bldP spid="66" grpId="1" animBg="1"/>
      <p:bldP spid="67" grpId="0" animBg="1"/>
      <p:bldP spid="68" grpId="0" animBg="1"/>
      <p:bldP spid="71" grpId="0" animBg="1"/>
      <p:bldP spid="8" grpId="0" animBg="1"/>
      <p:bldP spid="73" grpId="0" animBg="1"/>
      <p:bldP spid="75" grpId="0" animBg="1"/>
      <p:bldP spid="7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771" y="1109135"/>
            <a:ext cx="8422458" cy="46307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97" y="-1"/>
            <a:ext cx="11497104" cy="68103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Чёрный ящик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4897" y="481322"/>
            <a:ext cx="11497104" cy="56587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По подсказкам ведущего определите, что лежит в ящике.</a:t>
            </a:r>
            <a:endParaRPr lang="ru-RU" dirty="0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1" y="4086346"/>
            <a:ext cx="731583" cy="762066"/>
          </a:xfrm>
          <a:prstGeom prst="rect">
            <a:avLst/>
          </a:prstGeom>
        </p:spPr>
      </p:pic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1" y="5014857"/>
            <a:ext cx="731583" cy="768163"/>
          </a:xfrm>
          <a:prstGeom prst="rect">
            <a:avLst/>
          </a:prstGeom>
        </p:spPr>
      </p:pic>
      <p:pic>
        <p:nvPicPr>
          <p:cNvPr id="9" name="Рисунок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2" y="5949465"/>
            <a:ext cx="731583" cy="762066"/>
          </a:xfrm>
          <a:prstGeom prst="rect">
            <a:avLst/>
          </a:prstGeom>
        </p:spPr>
      </p:pic>
      <p:pic>
        <p:nvPicPr>
          <p:cNvPr id="10" name="Picture 2" descr="C:\Users\Анна\Documents\Школа\иконки\ico_tex.png"/>
          <p:cNvPicPr>
            <a:picLocks noChangeAspect="1" noChangeArrowheads="1"/>
          </p:cNvPicPr>
          <p:nvPr/>
        </p:nvPicPr>
        <p:blipFill>
          <a:blip r:embed="rId8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5564" y="700809"/>
            <a:ext cx="533400" cy="546100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335" y="968829"/>
            <a:ext cx="10059637" cy="58404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20000" y="1980000"/>
            <a:ext cx="900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rgbClr val="3A1D00"/>
                </a:solidFill>
                <a:latin typeface="Bookman Old Style" panose="02050604050505020204" pitchFamily="18" charset="0"/>
              </a:rPr>
              <a:t>Для производства 1 тонны стали требуется 300 тонн того, что в «черном ящике</a:t>
            </a:r>
            <a:r>
              <a:rPr lang="ru-RU" sz="4000" b="1" i="1" dirty="0" smtClean="0">
                <a:solidFill>
                  <a:srgbClr val="3A1D00"/>
                </a:solidFill>
                <a:latin typeface="Bookman Old Style" panose="02050604050505020204" pitchFamily="18" charset="0"/>
              </a:rPr>
              <a:t>»</a:t>
            </a:r>
            <a:endParaRPr lang="ru-RU" sz="4000" b="1" i="1" dirty="0">
              <a:solidFill>
                <a:srgbClr val="3A1D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20000" y="1980000"/>
            <a:ext cx="900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rgbClr val="3A1D00"/>
                </a:solidFill>
                <a:latin typeface="Bookman Old Style" panose="02050604050505020204" pitchFamily="18" charset="0"/>
              </a:rPr>
              <a:t>Чтобы сделать пару джинсов, требуется около 10 </a:t>
            </a:r>
            <a:r>
              <a:rPr lang="ru-RU" sz="4000" b="1" i="1" dirty="0" smtClean="0">
                <a:solidFill>
                  <a:srgbClr val="3A1D00"/>
                </a:solidFill>
                <a:latin typeface="Bookman Old Style" panose="02050604050505020204" pitchFamily="18" charset="0"/>
              </a:rPr>
              <a:t>тонн</a:t>
            </a:r>
            <a:r>
              <a:rPr lang="ru-RU" sz="4000" b="1" i="1" dirty="0">
                <a:solidFill>
                  <a:srgbClr val="3A1D00"/>
                </a:solidFill>
                <a:latin typeface="Bookman Old Style" panose="02050604050505020204" pitchFamily="18" charset="0"/>
              </a:rPr>
              <a:t> </a:t>
            </a:r>
            <a:r>
              <a:rPr lang="ru-RU" sz="4000" b="1" i="1" dirty="0" smtClean="0">
                <a:solidFill>
                  <a:srgbClr val="3A1D00"/>
                </a:solidFill>
                <a:latin typeface="Bookman Old Style" panose="02050604050505020204" pitchFamily="18" charset="0"/>
              </a:rPr>
              <a:t>того, что в «черном ящике»</a:t>
            </a:r>
            <a:endParaRPr lang="ru-RU" sz="4000" i="1" dirty="0"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20000" y="1980000"/>
            <a:ext cx="9000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rgbClr val="3A1D00"/>
                </a:solidFill>
                <a:latin typeface="Bookman Old Style" panose="02050604050505020204" pitchFamily="18" charset="0"/>
              </a:rPr>
              <a:t>Вес, который человек теряет непосредственно после интенсивных физических нагрузок — это вес того, что в «черном ящике»</a:t>
            </a:r>
            <a:endParaRPr lang="ru-RU" sz="4000" i="1" dirty="0"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20000" y="1980000"/>
            <a:ext cx="900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rgbClr val="3A1D00"/>
                </a:solidFill>
                <a:latin typeface="Bookman Old Style" panose="02050604050505020204" pitchFamily="18" charset="0"/>
              </a:rPr>
              <a:t>Двадцать процентов мирового запаса </a:t>
            </a:r>
            <a:r>
              <a:rPr lang="ru-RU" sz="4000" b="1" i="1" dirty="0" smtClean="0">
                <a:solidFill>
                  <a:srgbClr val="3A1D00"/>
                </a:solidFill>
                <a:latin typeface="Bookman Old Style" panose="02050604050505020204" pitchFamily="18" charset="0"/>
              </a:rPr>
              <a:t>того, что в «черном ящике», находится </a:t>
            </a:r>
            <a:r>
              <a:rPr lang="ru-RU" sz="4000" b="1" i="1" dirty="0">
                <a:solidFill>
                  <a:srgbClr val="3A1D00"/>
                </a:solidFill>
                <a:latin typeface="Bookman Old Style" panose="02050604050505020204" pitchFamily="18" charset="0"/>
              </a:rPr>
              <a:t>в </a:t>
            </a:r>
            <a:r>
              <a:rPr lang="ru-RU" sz="4000" b="1" i="1" dirty="0" smtClean="0">
                <a:solidFill>
                  <a:srgbClr val="3A1D00"/>
                </a:solidFill>
                <a:latin typeface="Bookman Old Style" panose="02050604050505020204" pitchFamily="18" charset="0"/>
              </a:rPr>
              <a:t>российском озере </a:t>
            </a:r>
            <a:r>
              <a:rPr lang="ru-RU" sz="4000" b="1" i="1" dirty="0">
                <a:solidFill>
                  <a:srgbClr val="3A1D00"/>
                </a:solidFill>
                <a:latin typeface="Bookman Old Style" panose="02050604050505020204" pitchFamily="18" charset="0"/>
              </a:rPr>
              <a:t>Байкал</a:t>
            </a:r>
            <a:r>
              <a:rPr lang="ru-RU" sz="4000" b="1" i="1" dirty="0" smtClean="0">
                <a:solidFill>
                  <a:srgbClr val="3A1D00"/>
                </a:solidFill>
                <a:latin typeface="Bookman Old Style" panose="02050604050505020204" pitchFamily="18" charset="0"/>
              </a:rPr>
              <a:t>.</a:t>
            </a:r>
            <a:endParaRPr lang="ru-RU" sz="4000" i="1" dirty="0">
              <a:latin typeface="Bookman Old Style" panose="02050604050505020204" pitchFamily="18" charset="0"/>
            </a:endParaRPr>
          </a:p>
        </p:txBody>
      </p:sp>
      <p:pic>
        <p:nvPicPr>
          <p:cNvPr id="17" name="Picture 2" descr="C:\Users\Анна\Documents\Школа\иконки\ico_pho.png"/>
          <p:cNvPicPr>
            <a:picLocks noChangeAspect="1" noChangeArrowheads="1"/>
          </p:cNvPicPr>
          <p:nvPr/>
        </p:nvPicPr>
        <p:blipFill>
          <a:blip r:embed="rId10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5564" y="6148145"/>
            <a:ext cx="533400" cy="5461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346734" y="5877616"/>
            <a:ext cx="766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Ответ</a:t>
            </a:r>
            <a:endParaRPr lang="ru-RU" sz="14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30564" y="193953"/>
            <a:ext cx="1291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подсказки</a:t>
            </a:r>
            <a:endParaRPr lang="ru-RU" sz="14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12-конечная звезда 4"/>
          <p:cNvSpPr/>
          <p:nvPr/>
        </p:nvSpPr>
        <p:spPr>
          <a:xfrm>
            <a:off x="11442395" y="1317724"/>
            <a:ext cx="499737" cy="598613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ru-RU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12-конечная звезда 19"/>
          <p:cNvSpPr/>
          <p:nvPr/>
        </p:nvSpPr>
        <p:spPr>
          <a:xfrm>
            <a:off x="11459227" y="1987152"/>
            <a:ext cx="499737" cy="598613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ru-RU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12-конечная звезда 20"/>
          <p:cNvSpPr/>
          <p:nvPr/>
        </p:nvSpPr>
        <p:spPr>
          <a:xfrm>
            <a:off x="11480083" y="2656580"/>
            <a:ext cx="499737" cy="598613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ru-RU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12-конечная звезда 21"/>
          <p:cNvSpPr/>
          <p:nvPr/>
        </p:nvSpPr>
        <p:spPr>
          <a:xfrm>
            <a:off x="11480083" y="3333771"/>
            <a:ext cx="499737" cy="598613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ru-RU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45560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  <p:bldP spid="14" grpId="0"/>
      <p:bldP spid="14" grpId="1"/>
      <p:bldP spid="14" grpId="2"/>
      <p:bldP spid="15" grpId="0"/>
      <p:bldP spid="15" grpId="1"/>
      <p:bldP spid="15" grpId="2"/>
      <p:bldP spid="16" grpId="0"/>
      <p:bldP spid="16" grpId="1"/>
      <p:bldP spid="5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900000" y="1424058"/>
            <a:ext cx="11016000" cy="2122714"/>
          </a:xfrm>
          <a:prstGeom prst="rect">
            <a:avLst/>
          </a:prstGeom>
          <a:solidFill>
            <a:srgbClr val="FFFF99"/>
          </a:solidFill>
          <a:ln>
            <a:solidFill>
              <a:srgbClr val="F8C3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ysClr val="windowText" lastClr="000000"/>
                </a:solidFill>
              </a:rPr>
              <a:t>Кяхта </a:t>
            </a:r>
            <a:endParaRPr lang="ru-RU" sz="3200" b="1" dirty="0">
              <a:solidFill>
                <a:sysClr val="windowText" lastClr="0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6153" y="-1"/>
            <a:ext cx="11235847" cy="75111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Грады и веси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4643" y="681036"/>
            <a:ext cx="11214074" cy="8185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Этот конкурс посвящён населённым пунктам Бурятии. Подумайте и ответьте на следующие вопросы:</a:t>
            </a:r>
            <a:endParaRPr lang="ru-RU" sz="2400" dirty="0"/>
          </a:p>
        </p:txBody>
      </p:sp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1" y="4086346"/>
            <a:ext cx="731583" cy="762066"/>
          </a:xfrm>
          <a:prstGeom prst="rect">
            <a:avLst/>
          </a:prstGeom>
        </p:spPr>
      </p:pic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1" y="5014857"/>
            <a:ext cx="731583" cy="768163"/>
          </a:xfrm>
          <a:prstGeom prst="rect">
            <a:avLst/>
          </a:prstGeom>
        </p:spPr>
      </p:pic>
      <p:pic>
        <p:nvPicPr>
          <p:cNvPr id="9" name="Рисунок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8" y="5893323"/>
            <a:ext cx="731583" cy="7620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00000" y="1424058"/>
            <a:ext cx="11016000" cy="2122714"/>
          </a:xfrm>
          <a:prstGeom prst="rect">
            <a:avLst/>
          </a:prstGeom>
          <a:solidFill>
            <a:srgbClr val="FFFF99"/>
          </a:solidFill>
          <a:ln>
            <a:solidFill>
              <a:srgbClr val="F8C3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 </a:t>
            </a:r>
            <a:r>
              <a:rPr lang="en-US" sz="2400" b="1" dirty="0">
                <a:solidFill>
                  <a:sysClr val="windowText" lastClr="000000"/>
                </a:solidFill>
              </a:rPr>
              <a:t>I</a:t>
            </a:r>
            <a:r>
              <a:rPr lang="ru-RU" sz="2400" b="1" dirty="0">
                <a:solidFill>
                  <a:sysClr val="windowText" lastClr="000000"/>
                </a:solidFill>
              </a:rPr>
              <a:t> пол. </a:t>
            </a:r>
            <a:r>
              <a:rPr lang="en-US" sz="2400" b="1" dirty="0">
                <a:solidFill>
                  <a:sysClr val="windowText" lastClr="000000"/>
                </a:solidFill>
              </a:rPr>
              <a:t>XVIII </a:t>
            </a:r>
            <a:r>
              <a:rPr lang="ru-RU" sz="2400" b="1" dirty="0">
                <a:solidFill>
                  <a:sysClr val="windowText" lastClr="000000"/>
                </a:solidFill>
              </a:rPr>
              <a:t>века слава этого города гремела во всем мире – это был выдающийся центр торговли. Роль Песчаной Венеции, как её тогда называли, стала меркнуть с открытием морских портов Китая, Суэцкого канала и строительством Транссибирской железной </a:t>
            </a:r>
            <a:r>
              <a:rPr lang="ru-RU" sz="2400" b="1" dirty="0" smtClean="0">
                <a:solidFill>
                  <a:sysClr val="windowText" lastClr="000000"/>
                </a:solidFill>
              </a:rPr>
              <a:t>дороги. Как называется этот  город?</a:t>
            </a:r>
            <a:endParaRPr lang="ru-RU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00000" y="1440000"/>
            <a:ext cx="11016000" cy="2122714"/>
          </a:xfrm>
          <a:prstGeom prst="rect">
            <a:avLst/>
          </a:prstGeom>
          <a:solidFill>
            <a:srgbClr val="CCFF9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Это село было </a:t>
            </a:r>
            <a:r>
              <a:rPr lang="ru-RU" sz="2000" b="1" dirty="0"/>
              <a:t>основано по указу императрицы Екатерины </a:t>
            </a:r>
            <a:r>
              <a:rPr lang="ru-RU" sz="2000" b="1" dirty="0" smtClean="0"/>
              <a:t>II в </a:t>
            </a:r>
            <a:r>
              <a:rPr lang="ru-RU" sz="2000" b="1" dirty="0"/>
              <a:t>конце XVIII </a:t>
            </a:r>
            <a:r>
              <a:rPr lang="ru-RU" sz="2000" b="1" dirty="0" smtClean="0"/>
              <a:t>века. </a:t>
            </a:r>
            <a:r>
              <a:rPr lang="ru-RU" sz="2000" b="1" dirty="0"/>
              <a:t>Это одно из крупнейших </a:t>
            </a:r>
            <a:r>
              <a:rPr lang="ru-RU" sz="2000" b="1" dirty="0" smtClean="0"/>
              <a:t>российских сёл. </a:t>
            </a:r>
            <a:r>
              <a:rPr lang="ru-RU" sz="2000" b="1" dirty="0"/>
              <a:t>Площадь </a:t>
            </a:r>
            <a:r>
              <a:rPr lang="ru-RU" sz="2000" b="1" dirty="0" smtClean="0"/>
              <a:t>его </a:t>
            </a:r>
            <a:r>
              <a:rPr lang="ru-RU" sz="2000" b="1" dirty="0"/>
              <a:t>– 53250 кв. км, </a:t>
            </a:r>
            <a:r>
              <a:rPr lang="ru-RU" sz="2000" b="1" dirty="0" smtClean="0"/>
              <a:t>а численность населения </a:t>
            </a:r>
            <a:r>
              <a:rPr lang="ru-RU" sz="2000" b="1" dirty="0"/>
              <a:t>составляет около 13 </a:t>
            </a:r>
            <a:r>
              <a:rPr lang="ru-RU" sz="2000" b="1" dirty="0" smtClean="0"/>
              <a:t>тыс. чел. Коммунистическая улица </a:t>
            </a:r>
            <a:r>
              <a:rPr lang="ru-RU" sz="2000" b="1" dirty="0"/>
              <a:t>– на 3 месте в списке длиннейших российских </a:t>
            </a:r>
            <a:r>
              <a:rPr lang="ru-RU" sz="2000" b="1" dirty="0" smtClean="0"/>
              <a:t>улиц (17 км). Назовите этот населённый пункт и ответьте, как называют этнографическую группу русских, проживающих здесь и составляющих подавляющую часть его населения?</a:t>
            </a:r>
            <a:endParaRPr lang="ru-RU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00000" y="1440000"/>
            <a:ext cx="11016000" cy="2122714"/>
          </a:xfrm>
          <a:prstGeom prst="rect">
            <a:avLst/>
          </a:prstGeom>
          <a:solidFill>
            <a:srgbClr val="CCFF9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979488"/>
            <a:r>
              <a:rPr lang="ru-RU" sz="4800" b="1" dirty="0" smtClean="0"/>
              <a:t>Бичура. </a:t>
            </a:r>
            <a:r>
              <a:rPr lang="ru-RU" sz="4800" b="1" dirty="0" err="1" smtClean="0"/>
              <a:t>Семейские</a:t>
            </a:r>
            <a:r>
              <a:rPr lang="ru-RU" sz="4800" b="1" dirty="0" smtClean="0"/>
              <a:t>.</a:t>
            </a:r>
            <a:endParaRPr lang="ru-RU" sz="4800" b="1" dirty="0">
              <a:solidFill>
                <a:sysClr val="windowText" lastClr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00000" y="1440000"/>
            <a:ext cx="11016000" cy="2122714"/>
          </a:xfrm>
          <a:prstGeom prst="rect">
            <a:avLst/>
          </a:prstGeom>
          <a:solidFill>
            <a:srgbClr val="FFFF99"/>
          </a:solidFill>
          <a:ln>
            <a:solidFill>
              <a:srgbClr val="F8C3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ysClr val="windowText" lastClr="000000"/>
                </a:solidFill>
              </a:rPr>
              <a:t>В  2015 году впервые в истории России этот город, наряду с еще четырьмя российскими городами – Магнитогорском, Новосибирском, Челябинском и Электросталью, был удостоен высокого звания «Город трудовой доблести и славы» за массовый трудовой героизм и мужество его жителей при организации оборонных производств во время Великой Отечественной войны 1941-1945 гг.  Каждый третий танк Красной Армии был легирован вольфрамом, добытым здесь. Как называется этот город?</a:t>
            </a:r>
            <a:endParaRPr lang="ru-RU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00000" y="1440000"/>
            <a:ext cx="11016000" cy="2122714"/>
          </a:xfrm>
          <a:prstGeom prst="rect">
            <a:avLst/>
          </a:prstGeom>
          <a:solidFill>
            <a:srgbClr val="FFFF99"/>
          </a:solidFill>
          <a:ln>
            <a:solidFill>
              <a:srgbClr val="F8C3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ysClr val="windowText" lastClr="000000"/>
                </a:solidFill>
              </a:rPr>
              <a:t>Закаменск</a:t>
            </a:r>
            <a:endParaRPr lang="ru-RU" sz="48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00000" y="1440000"/>
            <a:ext cx="11016000" cy="2122714"/>
          </a:xfrm>
          <a:prstGeom prst="rect">
            <a:avLst/>
          </a:prstGeom>
          <a:solidFill>
            <a:srgbClr val="CCFF9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Этот самый молодой в республике населённый пункт является крупнейшим на берегу озера Байкал. В связи с тем, что населённый пункт расположен в районе, имеющем сейсмичность 9 баллов и вечномёрзлые грунты, здешние здания специально проектировались для него. Дома отличаются ломаной формой фасада, обеспечивающей повышенную </a:t>
            </a:r>
            <a:r>
              <a:rPr lang="ru-RU" sz="2000" b="1" dirty="0" err="1" smtClean="0"/>
              <a:t>сейсмоустойчивость</a:t>
            </a:r>
            <a:r>
              <a:rPr lang="ru-RU" sz="2000" b="1" dirty="0" smtClean="0"/>
              <a:t>. Назовите этот населённый пункт?</a:t>
            </a:r>
            <a:endParaRPr lang="ru-RU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00000" y="1440000"/>
            <a:ext cx="11016000" cy="2122714"/>
          </a:xfrm>
          <a:prstGeom prst="rect">
            <a:avLst/>
          </a:prstGeom>
          <a:solidFill>
            <a:srgbClr val="CCFF9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err="1" smtClean="0"/>
              <a:t>Северобайкальск</a:t>
            </a:r>
            <a:endParaRPr lang="ru-RU" sz="4800" b="1" dirty="0">
              <a:solidFill>
                <a:sysClr val="windowText" lastClr="000000"/>
              </a:solidFill>
            </a:endParaRPr>
          </a:p>
        </p:txBody>
      </p:sp>
      <p:pic>
        <p:nvPicPr>
          <p:cNvPr id="36" name="Рисунок 35" descr="Кяхта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117" y="-350234"/>
            <a:ext cx="12037791" cy="7604379"/>
          </a:xfrm>
          <a:prstGeom prst="rect">
            <a:avLst/>
          </a:prstGeom>
        </p:spPr>
      </p:pic>
      <p:pic>
        <p:nvPicPr>
          <p:cNvPr id="37" name="Рисунок 36" descr="Бичура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38" y="1101347"/>
            <a:ext cx="12689646" cy="5756653"/>
          </a:xfrm>
          <a:prstGeom prst="rect">
            <a:avLst/>
          </a:prstGeom>
        </p:spPr>
      </p:pic>
      <p:pic>
        <p:nvPicPr>
          <p:cNvPr id="38" name="Рисунок 37" descr="Закаменск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49" y="-476718"/>
            <a:ext cx="12232446" cy="7707706"/>
          </a:xfrm>
          <a:prstGeom prst="rect">
            <a:avLst/>
          </a:prstGeom>
        </p:spPr>
      </p:pic>
      <p:pic>
        <p:nvPicPr>
          <p:cNvPr id="39" name="Рисунок 38" descr="Северобайкальск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01" y="-417917"/>
            <a:ext cx="12144048" cy="77397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681680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4" grpId="1" animBg="1"/>
      <p:bldP spid="8" grpId="0" animBg="1"/>
      <p:bldP spid="8" grpId="1" animBg="1"/>
      <p:bldP spid="13" grpId="0" animBg="1"/>
      <p:bldP spid="13" grpId="1" animBg="1"/>
      <p:bldP spid="10" grpId="0" animBg="1"/>
      <p:bldP spid="10" grpId="1" animBg="1"/>
      <p:bldP spid="14" grpId="0" animBg="1"/>
      <p:bldP spid="11" grpId="0" animBg="1"/>
      <p:bldP spid="11" grpId="1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97" y="-1"/>
            <a:ext cx="11497104" cy="68103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Гвоздь программы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1559" y="681036"/>
            <a:ext cx="11140441" cy="27022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Bookman Old Style" panose="02050604050505020204" pitchFamily="18" charset="0"/>
              </a:rPr>
              <a:t>Командам в этом конкурсе предлагается вспомнить и исполнить отрывки из песен, в которых встречаются географические названия. Команды поочерёдно поют их. Побеждает та команды, которая вспомнит и споёт больше таких песен.</a:t>
            </a:r>
          </a:p>
          <a:p>
            <a:pPr marL="0" indent="0">
              <a:buNone/>
            </a:pPr>
            <a:r>
              <a:rPr lang="ru-RU" sz="2400" dirty="0" smtClean="0">
                <a:latin typeface="Bookman Old Style" panose="02050604050505020204" pitchFamily="18" charset="0"/>
              </a:rPr>
              <a:t>Условие: команда, выбравшая данный конкурс, определяет о каких именно географических названиях  пойдёт речь в песнях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1" y="4086346"/>
            <a:ext cx="731583" cy="762066"/>
          </a:xfrm>
          <a:prstGeom prst="rect">
            <a:avLst/>
          </a:prstGeom>
        </p:spPr>
      </p:pic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1" y="5014857"/>
            <a:ext cx="731583" cy="768163"/>
          </a:xfrm>
          <a:prstGeom prst="rect">
            <a:avLst/>
          </a:prstGeom>
        </p:spPr>
      </p:pic>
      <p:pic>
        <p:nvPicPr>
          <p:cNvPr id="9" name="Рисунок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2" y="5949465"/>
            <a:ext cx="731583" cy="762066"/>
          </a:xfrm>
          <a:prstGeom prst="rect">
            <a:avLst/>
          </a:prstGeom>
        </p:spPr>
      </p:pic>
      <p:sp>
        <p:nvSpPr>
          <p:cNvPr id="4" name="Управляющая кнопка: настраиваемая 3">
            <a:hlinkClick r:id="" action="ppaction://noaction" highlightClick="1"/>
          </p:cNvPr>
          <p:cNvSpPr/>
          <p:nvPr/>
        </p:nvSpPr>
        <p:spPr>
          <a:xfrm>
            <a:off x="8943124" y="3245147"/>
            <a:ext cx="2903220" cy="520186"/>
          </a:xfrm>
          <a:prstGeom prst="actionButtonBlank">
            <a:avLst/>
          </a:prstGeom>
          <a:solidFill>
            <a:srgbClr val="F8C3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Выбрать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3978614" y="2941686"/>
            <a:ext cx="4027250" cy="3916313"/>
            <a:chOff x="4466187" y="3277973"/>
            <a:chExt cx="3021840" cy="288584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9258" y="3383280"/>
              <a:ext cx="2770357" cy="2708794"/>
            </a:xfrm>
            <a:prstGeom prst="rect">
              <a:avLst/>
            </a:prstGeom>
          </p:spPr>
        </p:pic>
        <p:sp>
          <p:nvSpPr>
            <p:cNvPr id="8" name="Овал 7"/>
            <p:cNvSpPr/>
            <p:nvPr/>
          </p:nvSpPr>
          <p:spPr>
            <a:xfrm>
              <a:off x="5655508" y="4353434"/>
              <a:ext cx="787941" cy="768485"/>
            </a:xfrm>
            <a:prstGeom prst="ellipse">
              <a:avLst/>
            </a:prstGeom>
            <a:solidFill>
              <a:srgbClr val="F8C3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70C0"/>
                </a:solidFill>
              </a:endParaRPr>
            </a:p>
          </p:txBody>
        </p:sp>
        <p:sp>
          <p:nvSpPr>
            <p:cNvPr id="10" name="Овал 9"/>
            <p:cNvSpPr/>
            <p:nvPr/>
          </p:nvSpPr>
          <p:spPr>
            <a:xfrm rot="16846144">
              <a:off x="5636420" y="3692029"/>
              <a:ext cx="1247130" cy="4190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b="1" dirty="0" smtClean="0">
                  <a:solidFill>
                    <a:srgbClr val="0070C0"/>
                  </a:solidFill>
                  <a:latin typeface="Bookman Old Style" panose="02050604050505020204" pitchFamily="18" charset="0"/>
                </a:rPr>
                <a:t>Города</a:t>
              </a:r>
              <a:endParaRPr lang="ru-RU" b="1" dirty="0">
                <a:solidFill>
                  <a:srgbClr val="0070C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1" name="Овал 10"/>
            <p:cNvSpPr/>
            <p:nvPr/>
          </p:nvSpPr>
          <p:spPr>
            <a:xfrm rot="21211104">
              <a:off x="6240897" y="4305577"/>
              <a:ext cx="1247130" cy="4190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b="1" dirty="0" smtClean="0">
                  <a:solidFill>
                    <a:srgbClr val="0070C0"/>
                  </a:solidFill>
                  <a:latin typeface="Bookman Old Style" panose="02050604050505020204" pitchFamily="18" charset="0"/>
                </a:rPr>
                <a:t>Реки</a:t>
              </a:r>
              <a:endParaRPr lang="ru-RU" b="1" dirty="0">
                <a:solidFill>
                  <a:srgbClr val="0070C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 rot="2863765">
              <a:off x="4839829" y="3880691"/>
              <a:ext cx="1247130" cy="4190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b="1" dirty="0" smtClean="0">
                  <a:solidFill>
                    <a:srgbClr val="0070C0"/>
                  </a:solidFill>
                  <a:latin typeface="Bookman Old Style" panose="02050604050505020204" pitchFamily="18" charset="0"/>
                </a:rPr>
                <a:t>Озёра</a:t>
              </a:r>
              <a:endParaRPr lang="ru-RU" b="1" dirty="0">
                <a:solidFill>
                  <a:srgbClr val="0070C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 rot="3053858">
              <a:off x="5958752" y="5161953"/>
              <a:ext cx="1247130" cy="4190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b="1" dirty="0" smtClean="0">
                  <a:solidFill>
                    <a:srgbClr val="0070C0"/>
                  </a:solidFill>
                  <a:latin typeface="Bookman Old Style" panose="02050604050505020204" pitchFamily="18" charset="0"/>
                </a:rPr>
                <a:t>Горы</a:t>
              </a:r>
              <a:endParaRPr lang="ru-RU" b="1" dirty="0">
                <a:solidFill>
                  <a:srgbClr val="0070C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4" name="Овал 13"/>
            <p:cNvSpPr/>
            <p:nvPr/>
          </p:nvSpPr>
          <p:spPr>
            <a:xfrm rot="21008746">
              <a:off x="4466187" y="4657910"/>
              <a:ext cx="1418069" cy="4190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b="1" dirty="0" smtClean="0">
                  <a:solidFill>
                    <a:srgbClr val="0070C0"/>
                  </a:solidFill>
                  <a:latin typeface="Bookman Old Style" panose="02050604050505020204" pitchFamily="18" charset="0"/>
                </a:rPr>
                <a:t>Страны</a:t>
              </a:r>
              <a:endParaRPr lang="ru-RU" b="1" dirty="0">
                <a:solidFill>
                  <a:srgbClr val="0070C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5" name="Овал 14"/>
            <p:cNvSpPr/>
            <p:nvPr/>
          </p:nvSpPr>
          <p:spPr>
            <a:xfrm rot="17630238">
              <a:off x="5041087" y="5330747"/>
              <a:ext cx="1247130" cy="4190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b="1" dirty="0" smtClean="0">
                  <a:solidFill>
                    <a:srgbClr val="0070C0"/>
                  </a:solidFill>
                  <a:latin typeface="Bookman Old Style" panose="02050604050505020204" pitchFamily="18" charset="0"/>
                </a:rPr>
                <a:t>Моря</a:t>
              </a:r>
              <a:endParaRPr lang="ru-RU" b="1" dirty="0">
                <a:solidFill>
                  <a:srgbClr val="0070C0"/>
                </a:solidFill>
                <a:latin typeface="Bookman Old Style" panose="02050604050505020204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8369206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97" y="-1"/>
            <a:ext cx="11497104" cy="68103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Кедр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2912" y="681036"/>
            <a:ext cx="5658600" cy="6176964"/>
          </a:xfrm>
        </p:spPr>
        <p:txBody>
          <a:bodyPr>
            <a:noAutofit/>
          </a:bodyPr>
          <a:lstStyle/>
          <a:p>
            <a:pPr marL="0" indent="533400" algn="just">
              <a:buNone/>
            </a:pPr>
            <a:r>
              <a:rPr lang="ru-RU" sz="2400" dirty="0" smtClean="0">
                <a:latin typeface="Bookman Old Style" panose="02050604050505020204" pitchFamily="18" charset="0"/>
              </a:rPr>
              <a:t>Красавец кедр!</a:t>
            </a:r>
          </a:p>
          <a:p>
            <a:pPr marL="0" indent="533400" algn="just">
              <a:buNone/>
            </a:pPr>
            <a:r>
              <a:rPr lang="ru-RU" sz="2400" dirty="0" smtClean="0">
                <a:latin typeface="Bookman Old Style" panose="02050604050505020204" pitchFamily="18" charset="0"/>
              </a:rPr>
              <a:t>Его у нас нередко называют кормильцем. Из хвои кедра получают витаминную муку, </a:t>
            </a:r>
            <a:r>
              <a:rPr lang="ru-RU" sz="2400" dirty="0" err="1" smtClean="0">
                <a:latin typeface="Bookman Old Style" panose="02050604050505020204" pitchFamily="18" charset="0"/>
              </a:rPr>
              <a:t>каротиновую</a:t>
            </a:r>
            <a:r>
              <a:rPr lang="ru-RU" sz="2400" dirty="0" smtClean="0">
                <a:latin typeface="Bookman Old Style" panose="02050604050505020204" pitchFamily="18" charset="0"/>
              </a:rPr>
              <a:t> пасту, отвар которой спасал ещё первых русских землепроходцев от цинги. </a:t>
            </a:r>
          </a:p>
          <a:p>
            <a:pPr marL="0" indent="533400" algn="just">
              <a:buNone/>
            </a:pPr>
            <a:r>
              <a:rPr lang="ru-RU" sz="2400" dirty="0" smtClean="0">
                <a:latin typeface="Bookman Old Style" panose="02050604050505020204" pitchFamily="18" charset="0"/>
              </a:rPr>
              <a:t>В плодах кедра много жиров, белков, углеводов. Кедровое масло не уступает прованскому и конопляному. Ореховый жмых используют кондитеры. Это дерево растёт очень медленно, и восстановить его довольно трудно.</a:t>
            </a:r>
          </a:p>
          <a:p>
            <a:pPr marL="0" indent="533400" algn="just">
              <a:buNone/>
            </a:pPr>
            <a:r>
              <a:rPr lang="ru-RU" sz="2400" dirty="0" smtClean="0">
                <a:latin typeface="Bookman Old Style" panose="02050604050505020204" pitchFamily="18" charset="0"/>
              </a:rPr>
              <a:t>Какую помощь можете оказать вы по охране этого дерева?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1" y="4086346"/>
            <a:ext cx="731583" cy="762066"/>
          </a:xfrm>
          <a:prstGeom prst="rect">
            <a:avLst/>
          </a:prstGeom>
        </p:spPr>
      </p:pic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1" y="5014857"/>
            <a:ext cx="731583" cy="768163"/>
          </a:xfrm>
          <a:prstGeom prst="rect">
            <a:avLst/>
          </a:prstGeom>
        </p:spPr>
      </p:pic>
      <p:pic>
        <p:nvPicPr>
          <p:cNvPr id="9" name="Рисунок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2" y="5949465"/>
            <a:ext cx="731583" cy="7620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1535" y="359227"/>
            <a:ext cx="5104822" cy="6160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1535" y="359227"/>
            <a:ext cx="5104822" cy="618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1535" y="359227"/>
            <a:ext cx="5120640" cy="6190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043071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3805</TotalTime>
  <Words>2045</Words>
  <Application>Microsoft Office PowerPoint</Application>
  <PresentationFormat>Произвольный</PresentationFormat>
  <Paragraphs>304</Paragraphs>
  <Slides>16</Slides>
  <Notes>1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Зеркало планеты</vt:lpstr>
      <vt:lpstr>Флагман</vt:lpstr>
      <vt:lpstr>Чёрный ящик</vt:lpstr>
      <vt:lpstr>Грады и веси</vt:lpstr>
      <vt:lpstr>Гвоздь программы</vt:lpstr>
      <vt:lpstr>Кедр</vt:lpstr>
      <vt:lpstr>Проект «Кедр»</vt:lpstr>
      <vt:lpstr>В мире прекрасного</vt:lpstr>
      <vt:lpstr>Ответы на вопросы этапа «В мире прекрасного»</vt:lpstr>
      <vt:lpstr>Филворд</vt:lpstr>
      <vt:lpstr>Слайд 14</vt:lpstr>
      <vt:lpstr>7 чудес Бурятии</vt:lpstr>
      <vt:lpstr>Ресурсы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 Аюшеев</dc:creator>
  <cp:lastModifiedBy>RePack by SPecialiST</cp:lastModifiedBy>
  <cp:revision>263</cp:revision>
  <dcterms:created xsi:type="dcterms:W3CDTF">2016-04-01T14:58:44Z</dcterms:created>
  <dcterms:modified xsi:type="dcterms:W3CDTF">2021-12-11T15:56:26Z</dcterms:modified>
</cp:coreProperties>
</file>